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8" r:id="rId3"/>
    <p:sldId id="279" r:id="rId4"/>
    <p:sldId id="324" r:id="rId5"/>
    <p:sldId id="323" r:id="rId6"/>
    <p:sldId id="280" r:id="rId7"/>
    <p:sldId id="347" r:id="rId8"/>
    <p:sldId id="336" r:id="rId9"/>
    <p:sldId id="338" r:id="rId10"/>
    <p:sldId id="345" r:id="rId11"/>
    <p:sldId id="344" r:id="rId12"/>
    <p:sldId id="318" r:id="rId13"/>
    <p:sldId id="283" r:id="rId14"/>
    <p:sldId id="284" r:id="rId15"/>
    <p:sldId id="285" r:id="rId16"/>
    <p:sldId id="326" r:id="rId17"/>
    <p:sldId id="329" r:id="rId18"/>
    <p:sldId id="408" r:id="rId19"/>
    <p:sldId id="268" r:id="rId20"/>
    <p:sldId id="276" r:id="rId21"/>
    <p:sldId id="270" r:id="rId22"/>
    <p:sldId id="258" r:id="rId23"/>
    <p:sldId id="275" r:id="rId24"/>
    <p:sldId id="271" r:id="rId25"/>
    <p:sldId id="261" r:id="rId26"/>
    <p:sldId id="262" r:id="rId27"/>
    <p:sldId id="263" r:id="rId28"/>
    <p:sldId id="348" r:id="rId29"/>
    <p:sldId id="407" r:id="rId30"/>
    <p:sldId id="351" r:id="rId31"/>
    <p:sldId id="302" r:id="rId32"/>
    <p:sldId id="300" r:id="rId33"/>
    <p:sldId id="365" r:id="rId34"/>
    <p:sldId id="354" r:id="rId35"/>
    <p:sldId id="355" r:id="rId36"/>
    <p:sldId id="367" r:id="rId37"/>
    <p:sldId id="332" r:id="rId38"/>
    <p:sldId id="368" r:id="rId39"/>
    <p:sldId id="352" r:id="rId40"/>
    <p:sldId id="295" r:id="rId41"/>
    <p:sldId id="353" r:id="rId42"/>
    <p:sldId id="308" r:id="rId43"/>
    <p:sldId id="309" r:id="rId44"/>
    <p:sldId id="310" r:id="rId45"/>
    <p:sldId id="313" r:id="rId46"/>
    <p:sldId id="307" r:id="rId47"/>
    <p:sldId id="330" r:id="rId48"/>
    <p:sldId id="409" r:id="rId49"/>
    <p:sldId id="396" r:id="rId50"/>
    <p:sldId id="397" r:id="rId51"/>
    <p:sldId id="356" r:id="rId52"/>
    <p:sldId id="398" r:id="rId53"/>
    <p:sldId id="386" r:id="rId54"/>
    <p:sldId id="399" r:id="rId55"/>
    <p:sldId id="327" r:id="rId56"/>
    <p:sldId id="400" r:id="rId57"/>
    <p:sldId id="375" r:id="rId58"/>
    <p:sldId id="376" r:id="rId59"/>
    <p:sldId id="377" r:id="rId60"/>
    <p:sldId id="410" r:id="rId61"/>
    <p:sldId id="385" r:id="rId62"/>
    <p:sldId id="374" r:id="rId63"/>
    <p:sldId id="401" r:id="rId64"/>
    <p:sldId id="402" r:id="rId65"/>
    <p:sldId id="403" r:id="rId66"/>
    <p:sldId id="404" r:id="rId67"/>
    <p:sldId id="379" r:id="rId68"/>
    <p:sldId id="380" r:id="rId69"/>
    <p:sldId id="333" r:id="rId70"/>
    <p:sldId id="411" r:id="rId71"/>
    <p:sldId id="382" r:id="rId72"/>
    <p:sldId id="387" r:id="rId73"/>
    <p:sldId id="388" r:id="rId74"/>
    <p:sldId id="405" r:id="rId75"/>
    <p:sldId id="389" r:id="rId76"/>
    <p:sldId id="412" r:id="rId77"/>
    <p:sldId id="4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9807"/>
    <p:restoredTop sz="96327"/>
  </p:normalViewPr>
  <p:slideViewPr>
    <p:cSldViewPr snapToGrid="0" snapToObjects="1">
      <p:cViewPr varScale="1">
        <p:scale>
          <a:sx n="183" d="100"/>
          <a:sy n="183" d="100"/>
        </p:scale>
        <p:origin x="2176" y="200"/>
      </p:cViewPr>
      <p:guideLst/>
    </p:cSldViewPr>
  </p:slideViewPr>
  <p:notesTextViewPr>
    <p:cViewPr>
      <p:scale>
        <a:sx n="1" d="1"/>
        <a:sy n="1" d="1"/>
      </p:scale>
      <p:origin x="0" y="0"/>
    </p:cViewPr>
  </p:notesTextViewPr>
  <p:sorterViewPr>
    <p:cViewPr>
      <p:scale>
        <a:sx n="98" d="100"/>
        <a:sy n="9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4D24-BB0D-6549-8ED5-217D84013F14}" type="datetimeFigureOut">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F6AC-5760-EF43-AE04-836D305CF505}" type="slidenum">
              <a:rPr lang="en-US" smtClean="0"/>
              <a:t>‹#›</a:t>
            </a:fld>
            <a:endParaRPr lang="en-US"/>
          </a:p>
        </p:txBody>
      </p:sp>
    </p:spTree>
    <p:extLst>
      <p:ext uri="{BB962C8B-B14F-4D97-AF65-F5344CB8AC3E}">
        <p14:creationId xmlns:p14="http://schemas.microsoft.com/office/powerpoint/2010/main" val="950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seudorandom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cypherpunks.to/~peter/T2_Key_Management.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now, Eve can only read the message, not modify it (eavesdropper)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95948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it up online, very</a:t>
            </a:r>
            <a:r>
              <a:rPr lang="en-US" baseline="0" dirty="0"/>
              <a:t> interesting history of cryptanalysis of the German Enigma code at Bletchley Park in England that was an important event in WW2.</a:t>
            </a:r>
          </a:p>
          <a:p>
            <a:endParaRPr lang="en-US" baseline="0" dirty="0"/>
          </a:p>
          <a:p>
            <a:r>
              <a:rPr lang="en-US" sz="1200" b="0" i="0" kern="1200" dirty="0">
                <a:solidFill>
                  <a:schemeClr val="tx1"/>
                </a:solidFill>
                <a:effectLst/>
                <a:latin typeface="+mn-lt"/>
                <a:ea typeface="+mn-ea"/>
                <a:cs typeface="+mn-cs"/>
              </a:rPr>
              <a:t>A German Enigma operator would be given a plaintext message to encrypt. For each letter typed in, a lamp indicated a different letter according to a </a:t>
            </a:r>
            <a:r>
              <a:rPr lang="en-US" sz="1200" b="0" i="0" u="none" strike="noStrike" kern="1200" dirty="0">
                <a:solidFill>
                  <a:schemeClr val="tx1"/>
                </a:solidFill>
                <a:effectLst/>
                <a:latin typeface="+mn-lt"/>
                <a:ea typeface="+mn-ea"/>
                <a:cs typeface="+mn-cs"/>
                <a:hlinkClick r:id="rId3" tooltip="Pseudorandomness"/>
              </a:rPr>
              <a:t>pseudo-random</a:t>
            </a:r>
            <a:r>
              <a:rPr lang="en-US" sz="1200" b="0" i="0" kern="1200" dirty="0">
                <a:solidFill>
                  <a:schemeClr val="tx1"/>
                </a:solidFill>
                <a:effectLst/>
                <a:latin typeface="+mn-lt"/>
                <a:ea typeface="+mn-ea"/>
                <a:cs typeface="+mn-cs"/>
              </a:rPr>
              <a:t> substitution, based upon the wiring of the machine. The letter indicated by the lamp would be recorded as the enciphered substitution. The action of pressing a key also moved the rotor so that the next key press used a different electrical pathway, and thus a different substitution would occur. For each key press there was rotation of at least the right hand rotor, giving a different </a:t>
            </a:r>
            <a:r>
              <a:rPr lang="en-US" sz="1200" b="0" i="0" u="none" strike="noStrike" kern="1200" dirty="0">
                <a:solidFill>
                  <a:schemeClr val="tx1"/>
                </a:solidFill>
                <a:effectLst/>
                <a:latin typeface="+mn-lt"/>
                <a:ea typeface="+mn-ea"/>
                <a:cs typeface="+mn-cs"/>
                <a:hlinkClick r:id="rId3" tooltip="Pseudorandomness"/>
              </a:rPr>
              <a:t>substitution alphabet</a:t>
            </a:r>
            <a:r>
              <a:rPr lang="en-US" sz="1200" b="0" i="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424987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As man</a:t>
            </a:r>
            <a:r>
              <a:rPr lang="en-US" baseline="0" dirty="0"/>
              <a:t>y possible keys as possible plaintexts, 2. every key is equally likely. (proof by Shannon)</a:t>
            </a:r>
          </a:p>
          <a:p>
            <a:pPr marL="0" indent="0">
              <a:buNone/>
            </a:pPr>
            <a:r>
              <a:rPr lang="en-US" baseline="0" dirty="0"/>
              <a:t>Only kind of system that offers perfect secrecy.</a:t>
            </a:r>
          </a:p>
          <a:p>
            <a:pPr marL="0" indent="0">
              <a:buNone/>
            </a:pPr>
            <a:endParaRPr lang="en-US" baseline="0" dirty="0"/>
          </a:p>
          <a:p>
            <a:pPr marL="0" indent="0">
              <a:buNone/>
            </a:pPr>
            <a:r>
              <a:rPr lang="en-US" baseline="0" dirty="0"/>
              <a:t>Note: Does not provide message integrity (why?)</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we defined</a:t>
            </a:r>
            <a:r>
              <a:rPr lang="en-US" baseline="0" dirty="0"/>
              <a:t> adversary to be an algorithm, if human can figure it out, then it is still broken</a:t>
            </a:r>
          </a:p>
          <a:p>
            <a:endParaRPr lang="en-US" baseline="0" dirty="0"/>
          </a:p>
          <a:p>
            <a:pPr marL="171450" indent="-171450">
              <a:buFont typeface="Arial"/>
              <a:buChar char="•"/>
            </a:pPr>
            <a:r>
              <a:rPr lang="en-US" sz="1200" b="0" i="0" kern="1200" dirty="0">
                <a:solidFill>
                  <a:schemeClr val="tx1"/>
                </a:solidFill>
                <a:effectLst/>
                <a:latin typeface="+mn-lt"/>
                <a:ea typeface="+mn-ea"/>
                <a:cs typeface="+mn-cs"/>
              </a:rPr>
              <a:t>Guess a word that might appear in one of the messages</a:t>
            </a:r>
          </a:p>
          <a:p>
            <a:pPr marL="171450" indent="-171450">
              <a:buFont typeface="Arial"/>
              <a:buChar char="•"/>
            </a:pPr>
            <a:r>
              <a:rPr lang="en-US" sz="1200" b="0" i="0" kern="1200" dirty="0">
                <a:solidFill>
                  <a:schemeClr val="tx1"/>
                </a:solidFill>
                <a:effectLst/>
                <a:latin typeface="+mn-lt"/>
                <a:ea typeface="+mn-ea"/>
                <a:cs typeface="+mn-cs"/>
              </a:rPr>
              <a:t>Encode the word from step 1 to a hex string</a:t>
            </a:r>
          </a:p>
          <a:p>
            <a:pPr marL="171450" indent="-171450">
              <a:buFont typeface="Arial"/>
              <a:buChar char="•"/>
            </a:pPr>
            <a:r>
              <a:rPr lang="en-US" sz="1200" b="0" i="0" kern="1200" dirty="0">
                <a:solidFill>
                  <a:schemeClr val="tx1"/>
                </a:solidFill>
                <a:effectLst/>
                <a:latin typeface="+mn-lt"/>
                <a:ea typeface="+mn-ea"/>
                <a:cs typeface="+mn-cs"/>
              </a:rPr>
              <a:t>XOR the two cipher-text messages</a:t>
            </a:r>
          </a:p>
          <a:p>
            <a:pPr marL="171450" indent="-171450">
              <a:buFont typeface="Arial"/>
              <a:buChar char="•"/>
            </a:pPr>
            <a:r>
              <a:rPr lang="en-US" sz="1200" b="0" i="0" kern="1200" dirty="0">
                <a:solidFill>
                  <a:schemeClr val="tx1"/>
                </a:solidFill>
                <a:effectLst/>
                <a:latin typeface="+mn-lt"/>
                <a:ea typeface="+mn-ea"/>
                <a:cs typeface="+mn-cs"/>
              </a:rPr>
              <a:t>XOR the hex string from step 2 at each position of the XOR of the two cipher-texts (from step 3)</a:t>
            </a:r>
          </a:p>
          <a:p>
            <a:pPr marL="171450" indent="-171450">
              <a:buFont typeface="Arial"/>
              <a:buChar char="•"/>
            </a:pPr>
            <a:r>
              <a:rPr lang="en-US" sz="1200" b="0" i="0" kern="1200" dirty="0">
                <a:solidFill>
                  <a:schemeClr val="tx1"/>
                </a:solidFill>
                <a:effectLst/>
                <a:latin typeface="+mn-lt"/>
                <a:ea typeface="+mn-ea"/>
                <a:cs typeface="+mn-cs"/>
              </a:rPr>
              <a:t>When the result from step 4 is readable text, we guess the English word and expand our crib search.</a:t>
            </a:r>
          </a:p>
          <a:p>
            <a:pPr marL="171450" indent="-171450">
              <a:buFont typeface="Arial"/>
              <a:buChar char="•"/>
            </a:pPr>
            <a:r>
              <a:rPr lang="en-US" sz="1200" b="0" i="0" kern="1200" dirty="0">
                <a:solidFill>
                  <a:schemeClr val="tx1"/>
                </a:solidFill>
                <a:effectLst/>
                <a:latin typeface="+mn-lt"/>
                <a:ea typeface="+mn-ea"/>
                <a:cs typeface="+mn-cs"/>
              </a:rPr>
              <a:t>If the result is not readable text, we try an XOR of the crib word at the next position.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32849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OTP was somewhat useful in the traditional context of pairs of spies communicating</a:t>
            </a:r>
          </a:p>
          <a:p>
            <a:endParaRPr lang="en-US" dirty="0"/>
          </a:p>
          <a:p>
            <a:r>
              <a:rPr lang="en-US" dirty="0"/>
              <a:t>But useless on the modern Internet</a:t>
            </a:r>
          </a:p>
          <a:p>
            <a:endParaRPr lang="en-US" dirty="0"/>
          </a:p>
          <a:p>
            <a:r>
              <a:rPr lang="en-US" dirty="0"/>
              <a:t>As before, we can assume that Alice and Bob have a shared</a:t>
            </a:r>
            <a:r>
              <a:rPr lang="en-US" baseline="0" dirty="0"/>
              <a:t> secret random key 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4537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XORing</a:t>
            </a:r>
            <a:r>
              <a:rPr lang="en-US" dirty="0"/>
              <a:t> a predictable message (or a message with patterns) with a pseudorandom or unpredictable string results in an unpredictable output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5911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88429" lvl="1">
              <a:spcBef>
                <a:spcPts val="1817"/>
              </a:spcBef>
            </a:pPr>
            <a:r>
              <a:rPr lang="en-US" dirty="0"/>
              <a:t>Answer: With a PRF, diff. inputs can generate same output</a:t>
            </a:r>
          </a:p>
          <a:p>
            <a:pPr marL="288429" lvl="1"/>
            <a:r>
              <a:rPr lang="en-US" dirty="0"/>
              <a:t>Random functions will have </a:t>
            </a:r>
            <a:r>
              <a:rPr lang="en-US" i="1" dirty="0"/>
              <a:t>collisions</a:t>
            </a:r>
            <a:r>
              <a:rPr lang="en-US" dirty="0"/>
              <a:t>,  so will PRF</a:t>
            </a:r>
          </a:p>
          <a:p>
            <a:pPr lvl="1">
              <a:buNone/>
            </a:pPr>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combined Eve/Mallory</a:t>
            </a:r>
            <a:r>
              <a:rPr lang="en-US" baseline="0" dirty="0"/>
              <a:t> adversary.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274313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10:</a:t>
            </a:r>
            <a:r>
              <a:rPr lang="en-US" baseline="0" dirty="0"/>
              <a:t> 45</a:t>
            </a:r>
            <a:endParaRPr lang="en-US" dirty="0"/>
          </a:p>
          <a:p>
            <a:r>
              <a:rPr lang="en-US" dirty="0"/>
              <a:t>100: 4950</a:t>
            </a:r>
          </a:p>
          <a:p>
            <a:r>
              <a:rPr lang="en-US" dirty="0"/>
              <a:t>1000: 499500</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a:t>
            </a:r>
            <a:r>
              <a:rPr lang="en-US" baseline="0" dirty="0"/>
              <a:t> is better known outside cryptography circles but </a:t>
            </a:r>
            <a:r>
              <a:rPr lang="en-US" baseline="0" dirty="0" err="1"/>
              <a:t>Diffie</a:t>
            </a:r>
            <a:r>
              <a:rPr lang="en-US" baseline="0" dirty="0"/>
              <a:t>-Hellman was the first public-key crypto (key exchange).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366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Once again, we will formulate security a game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77519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Think of these numbers not as integers but as symbols which follow certain rules</a:t>
            </a:r>
          </a:p>
          <a:p>
            <a:endParaRPr lang="en-US" dirty="0"/>
          </a:p>
          <a:p>
            <a:r>
              <a:rPr lang="en-US" baseline="0" dirty="0"/>
              <a:t>Likewise, the operators look like they are the familiar operators of arithmetic, but instead they follow slightly different rules.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95105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We’ll talk about safe primes in subsequent slides.</a:t>
            </a:r>
          </a:p>
          <a:p>
            <a:r>
              <a:rPr lang="en-US" dirty="0"/>
              <a:t>The requirement for g to be a square of some other number mod p relates to another attack (easy to</a:t>
            </a:r>
            <a:r>
              <a:rPr lang="en-US" baseline="0" dirty="0"/>
              <a:t> determine whether x is even or odd).</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Notice what we’ve done: </a:t>
            </a:r>
          </a:p>
          <a:p>
            <a:r>
              <a:rPr lang="en-US" dirty="0"/>
              <a:t>Alice and Bob had </a:t>
            </a:r>
            <a:r>
              <a:rPr lang="en-US" i="1" dirty="0"/>
              <a:t>public conversation </a:t>
            </a:r>
            <a:r>
              <a:rPr lang="en-US" dirty="0"/>
              <a:t>to derive shared secret!  </a:t>
            </a:r>
          </a:p>
          <a:p>
            <a:r>
              <a:rPr lang="en-US" dirty="0"/>
              <a:t>it’s a very short conversation, too.</a:t>
            </a:r>
          </a:p>
          <a:p>
            <a:endParaRPr lang="en-US" dirty="0"/>
          </a:p>
          <a:p>
            <a:r>
              <a:rPr lang="en-US" dirty="0"/>
              <a:t>Big weakness: MITM Attack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fontScale="85000" lnSpcReduction="20000"/>
          </a:bodyPr>
          <a:lstStyle/>
          <a:p>
            <a:r>
              <a:rPr lang="en-US" dirty="0"/>
              <a:t>We’ve been talking about confidentiality in terms of a passive eavesdropper, Eve</a:t>
            </a:r>
          </a:p>
          <a:p>
            <a:r>
              <a:rPr lang="en-US" dirty="0"/>
              <a:t>But some attacks can do more than listen in—remember Mallory, from our discussion of integrity?</a:t>
            </a:r>
          </a:p>
          <a:p>
            <a:r>
              <a:rPr lang="en-US" dirty="0"/>
              <a:t>* D-H can only give us confidentiality if we </a:t>
            </a:r>
            <a:r>
              <a:rPr lang="en-US" b="1" dirty="0"/>
              <a:t>already</a:t>
            </a:r>
            <a:r>
              <a:rPr lang="en-US" dirty="0"/>
              <a:t> have some assurance of integrity</a:t>
            </a:r>
          </a:p>
          <a:p>
            <a:endParaRPr lang="en-US" dirty="0"/>
          </a:p>
          <a:p>
            <a:r>
              <a:rPr lang="en-US" dirty="0"/>
              <a:t>Other issues:</a:t>
            </a:r>
          </a:p>
          <a:p>
            <a:pPr marL="171450" indent="-171450">
              <a:buFont typeface="Arial"/>
              <a:buChar char="•"/>
            </a:pPr>
            <a:r>
              <a:rPr lang="en-US" dirty="0"/>
              <a:t>Eve</a:t>
            </a:r>
            <a:r>
              <a:rPr lang="en-US" baseline="0" dirty="0"/>
              <a:t> can replace </a:t>
            </a:r>
            <a:r>
              <a:rPr lang="en-US" baseline="0" dirty="0" err="1"/>
              <a:t>g^x</a:t>
            </a:r>
            <a:r>
              <a:rPr lang="en-US" baseline="0" dirty="0"/>
              <a:t> and </a:t>
            </a:r>
            <a:r>
              <a:rPr lang="en-US" baseline="0" dirty="0" err="1"/>
              <a:t>g^y</a:t>
            </a:r>
            <a:r>
              <a:rPr lang="en-US" baseline="0" dirty="0"/>
              <a:t> with 1.  Looks like a successful </a:t>
            </a:r>
            <a:r>
              <a:rPr lang="en-US" baseline="0" dirty="0" err="1"/>
              <a:t>negotation</a:t>
            </a:r>
            <a:endParaRPr lang="en-US" baseline="0" dirty="0"/>
          </a:p>
          <a:p>
            <a:pPr marL="171450" indent="-171450">
              <a:buFont typeface="Arial"/>
              <a:buChar char="•"/>
            </a:pPr>
            <a:r>
              <a:rPr lang="en-US" baseline="0" dirty="0"/>
              <a:t>If generator only generates a subgroup (i.e., is chosen incorrectly, then the possible values of </a:t>
            </a:r>
            <a:r>
              <a:rPr lang="en-US" baseline="0" dirty="0" err="1"/>
              <a:t>g^xy</a:t>
            </a:r>
            <a:r>
              <a:rPr lang="en-US" baseline="0" dirty="0"/>
              <a:t> are much smaller (searchable)</a:t>
            </a:r>
            <a:endParaRPr lang="en-US" dirty="0"/>
          </a:p>
          <a:p>
            <a:endParaRPr lang="en-US" dirty="0"/>
          </a:p>
          <a:p>
            <a:endParaRPr lang="en-US" dirty="0"/>
          </a:p>
          <a:p>
            <a:r>
              <a:rPr lang="en-US" dirty="0"/>
              <a:t>Eve can also replace g with some h of a small order (similar attack; Bob</a:t>
            </a:r>
            <a:r>
              <a:rPr lang="en-US" baseline="0" dirty="0"/>
              <a:t> derives a key from the smaller set generated by h</a:t>
            </a:r>
            <a:r>
              <a:rPr lang="en-US" dirty="0"/>
              <a:t>).</a:t>
            </a:r>
          </a:p>
          <a:p>
            <a:endParaRPr lang="en-US" dirty="0"/>
          </a:p>
          <a:p>
            <a:r>
              <a:rPr lang="en-US" b="1" dirty="0"/>
              <a:t>chess story</a:t>
            </a:r>
            <a:br>
              <a:rPr lang="en-US" b="1" dirty="0"/>
            </a:br>
            <a:r>
              <a:rPr lang="en-US" dirty="0"/>
              <a:t>        I know how to play chess against the two best players in the world, and beat one</a:t>
            </a:r>
            <a:br>
              <a:rPr lang="en-US" dirty="0"/>
            </a:br>
            <a:r>
              <a:rPr lang="en-US" dirty="0"/>
              <a:t>        play black vs. </a:t>
            </a:r>
            <a:r>
              <a:rPr lang="en-US" dirty="0" err="1"/>
              <a:t>Anand</a:t>
            </a:r>
            <a:r>
              <a:rPr lang="en-US" dirty="0"/>
              <a:t> on Board 1, white vs. </a:t>
            </a:r>
            <a:r>
              <a:rPr lang="en-US" dirty="0" err="1"/>
              <a:t>Carlsen</a:t>
            </a:r>
            <a:r>
              <a:rPr lang="en-US" dirty="0"/>
              <a:t> on Board 2</a:t>
            </a:r>
            <a:br>
              <a:rPr lang="en-US" dirty="0"/>
            </a:br>
            <a:r>
              <a:rPr lang="en-US" dirty="0"/>
              <a:t>        algorithm</a:t>
            </a:r>
            <a:br>
              <a:rPr lang="en-US" dirty="0"/>
            </a:br>
            <a:r>
              <a:rPr lang="en-US" dirty="0"/>
              <a:t>            wait for </a:t>
            </a:r>
            <a:r>
              <a:rPr lang="en-US" dirty="0" err="1"/>
              <a:t>Anand</a:t>
            </a:r>
            <a:r>
              <a:rPr lang="en-US" dirty="0"/>
              <a:t> to move on Board 1</a:t>
            </a:r>
            <a:br>
              <a:rPr lang="en-US" dirty="0"/>
            </a:br>
            <a:r>
              <a:rPr lang="en-US" dirty="0"/>
              <a:t>            copy </a:t>
            </a:r>
            <a:r>
              <a:rPr lang="en-US" dirty="0" err="1"/>
              <a:t>Anand’s</a:t>
            </a:r>
            <a:r>
              <a:rPr lang="en-US" dirty="0"/>
              <a:t> move on Board 2</a:t>
            </a:r>
            <a:br>
              <a:rPr lang="en-US" dirty="0"/>
            </a:br>
            <a:r>
              <a:rPr lang="en-US" dirty="0"/>
              <a:t>            wait for </a:t>
            </a:r>
            <a:r>
              <a:rPr lang="en-US" dirty="0" err="1"/>
              <a:t>Carlsen</a:t>
            </a:r>
            <a:r>
              <a:rPr lang="en-US" dirty="0"/>
              <a:t> to reply on Board 2</a:t>
            </a:r>
            <a:br>
              <a:rPr lang="en-US" dirty="0"/>
            </a:br>
            <a:r>
              <a:rPr lang="en-US" dirty="0"/>
              <a:t>            copy </a:t>
            </a:r>
            <a:r>
              <a:rPr lang="en-US" dirty="0" err="1"/>
              <a:t>Carlsen’s</a:t>
            </a:r>
            <a:r>
              <a:rPr lang="en-US" dirty="0"/>
              <a:t> reply on Board 1</a:t>
            </a:r>
            <a:br>
              <a:rPr lang="en-US" dirty="0"/>
            </a:br>
            <a:r>
              <a:rPr lang="en-US" dirty="0"/>
              <a:t>            etc.</a:t>
            </a:r>
            <a:br>
              <a:rPr lang="en-US" dirty="0"/>
            </a:br>
            <a:r>
              <a:rPr lang="en-US" dirty="0"/>
              <a:t>        </a:t>
            </a:r>
            <a:r>
              <a:rPr lang="en-US" dirty="0" err="1"/>
              <a:t>Anand</a:t>
            </a:r>
            <a:r>
              <a:rPr lang="en-US" dirty="0"/>
              <a:t> and </a:t>
            </a:r>
            <a:r>
              <a:rPr lang="en-US" dirty="0" err="1"/>
              <a:t>Carlsen</a:t>
            </a:r>
            <a:r>
              <a:rPr lang="en-US" dirty="0"/>
              <a:t> are really playing each other</a:t>
            </a:r>
            <a:br>
              <a:rPr lang="en-US" dirty="0"/>
            </a:br>
            <a:r>
              <a:rPr lang="en-US" dirty="0"/>
              <a:t>            but they both think they’re playing me</a:t>
            </a:r>
            <a:br>
              <a:rPr lang="en-US" dirty="0"/>
            </a:br>
            <a:r>
              <a:rPr lang="en-US" dirty="0"/>
              <a:t>        </a:t>
            </a:r>
            <a:r>
              <a:rPr lang="en-US" b="1" dirty="0"/>
              <a:t>moral of the story:</a:t>
            </a:r>
            <a:r>
              <a:rPr lang="en-US" dirty="0"/>
              <a:t> </a:t>
            </a:r>
          </a:p>
          <a:p>
            <a:r>
              <a:rPr lang="en-US" dirty="0"/>
              <a:t>	“in the middle” is a powerful place to be</a:t>
            </a:r>
            <a:br>
              <a:rPr lang="en-US" dirty="0"/>
            </a:br>
            <a:r>
              <a:rPr lang="en-US" dirty="0"/>
              <a:t>	shape the parties’ views of the world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decryption key can be </a:t>
            </a:r>
            <a:r>
              <a:rPr lang="en-US" sz="1200" b="0" i="1" kern="1200" dirty="0">
                <a:solidFill>
                  <a:schemeClr val="tx1"/>
                </a:solidFill>
                <a:effectLst/>
                <a:latin typeface="+mn-lt"/>
                <a:ea typeface="+mn-ea"/>
                <a:cs typeface="+mn-cs"/>
              </a:rPr>
              <a:t>derived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encryption key, just fold this key-derivation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step into the decryption algorithm itself, so that encryption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decryption use the </a:t>
            </a:r>
            <a:r>
              <a:rPr lang="en-US" sz="1200" b="0" i="1" kern="1200" dirty="0">
                <a:solidFill>
                  <a:schemeClr val="tx1"/>
                </a:solidFill>
                <a:effectLst/>
                <a:latin typeface="+mn-lt"/>
                <a:ea typeface="+mn-ea"/>
                <a:cs typeface="+mn-cs"/>
              </a:rPr>
              <a:t>same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199094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Encryption: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encrypt message to someone using their public key. They decrypt with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their private key.</a:t>
            </a:r>
          </a:p>
          <a:p>
            <a:endParaRPr lang="en-US" baseline="0" dirty="0"/>
          </a:p>
          <a:p>
            <a:r>
              <a:rPr lang="en-US" sz="1200" b="0" i="0" kern="1200" dirty="0">
                <a:solidFill>
                  <a:schemeClr val="tx1"/>
                </a:solidFill>
                <a:effectLst/>
                <a:latin typeface="+mn-lt"/>
                <a:ea typeface="+mn-ea"/>
                <a:cs typeface="+mn-cs"/>
              </a:rPr>
              <a:t>Verification: sender authenticates something using her private key -&gt; public can verify the authentication knowing the sender’s public 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205106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b="1" dirty="0"/>
              <a:t>existing scheme is impractical</a:t>
            </a:r>
          </a:p>
          <a:p>
            <a:r>
              <a:rPr lang="en-US" dirty="0"/>
              <a:t>Alice would have to share an integrity key with everybody</a:t>
            </a:r>
          </a:p>
          <a:p>
            <a:r>
              <a:rPr lang="en-US" dirty="0"/>
              <a:t>but then anybody could put integrity mark on message</a:t>
            </a:r>
          </a:p>
          <a:p>
            <a:r>
              <a:rPr lang="en-US" dirty="0"/>
              <a:t>    recall that Alice and Bob know the same key, so Bob can make </a:t>
            </a:r>
            <a:r>
              <a:rPr lang="en-US" dirty="0" err="1"/>
              <a:t>integ</a:t>
            </a:r>
            <a:r>
              <a:rPr lang="en-US" dirty="0"/>
              <a:t> marks</a:t>
            </a:r>
          </a:p>
          <a:p>
            <a:r>
              <a:rPr lang="en-US" dirty="0"/>
              <a:t>        not a problem if only Alice and Bob (Bob tricking himself?)</a:t>
            </a:r>
          </a:p>
          <a:p>
            <a:r>
              <a:rPr lang="en-US" dirty="0"/>
              <a:t>        trouble if many recipients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defTabSz="923087">
              <a:defRPr/>
            </a:pPr>
            <a:r>
              <a:rPr lang="en-US" dirty="0"/>
              <a:t>For both, use RSA twice, once for each purpose (w/ separate key-pairs)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4</a:t>
            </a:fld>
            <a:endParaRPr lang="en-US" dirty="0"/>
          </a:p>
        </p:txBody>
      </p:sp>
    </p:spTree>
    <p:extLst>
      <p:ext uri="{BB962C8B-B14F-4D97-AF65-F5344CB8AC3E}">
        <p14:creationId xmlns:p14="http://schemas.microsoft.com/office/powerpoint/2010/main" val="266680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defTabSz="923087">
              <a:defRPr/>
            </a:pPr>
            <a:r>
              <a:rPr lang="en-US" dirty="0"/>
              <a:t>Encryption functions sometimes</a:t>
            </a:r>
            <a:r>
              <a:rPr lang="en-US" baseline="0" dirty="0"/>
              <a:t> become insecure if the adversary can tamper with the message, as we’ll see in a future homework.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UK</a:t>
            </a:r>
            <a:r>
              <a:rPr lang="en-US" baseline="0" dirty="0"/>
              <a:t> version of NSA</a:t>
            </a:r>
          </a:p>
          <a:p>
            <a:r>
              <a:rPr lang="en-US" baseline="0" dirty="0"/>
              <a:t>Lineage of Turing, Enigma, etc.</a:t>
            </a:r>
          </a:p>
          <a:p>
            <a:endParaRPr lang="en-US" baseline="0" dirty="0"/>
          </a:p>
          <a:p>
            <a:r>
              <a:rPr lang="en-US" baseline="0" dirty="0"/>
              <a:t>Co-inventors: Clifford Cocks, Malcolm Williamson, James Ellis</a:t>
            </a:r>
          </a:p>
          <a:p>
            <a:r>
              <a:rPr lang="en-US" baseline="0" dirty="0"/>
              <a:t>Couldn’t talk about it publicly for decades, declassified in 1997</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61936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Pretty much everything you need to know is in the abstract</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14847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Notice the P=NP</a:t>
            </a:r>
            <a:r>
              <a:rPr lang="en-US" baseline="0" dirty="0"/>
              <a:t> Easter egg on the blackboard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03509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baseline="0" dirty="0"/>
              <a:t>Since </a:t>
            </a:r>
            <a:r>
              <a:rPr lang="en-US" baseline="0" dirty="0" err="1"/>
              <a:t>ed</a:t>
            </a:r>
            <a:r>
              <a:rPr lang="en-US" baseline="0" dirty="0"/>
              <a:t> % (p-1) = 1, there exists a k such that </a:t>
            </a:r>
            <a:r>
              <a:rPr lang="en-US" baseline="0" dirty="0" err="1"/>
              <a:t>ed</a:t>
            </a:r>
            <a:r>
              <a:rPr lang="en-US" baseline="0" dirty="0"/>
              <a:t> = k(p-1) + 1</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204244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This scheme</a:t>
            </a:r>
            <a:r>
              <a:rPr lang="en-US" b="1" baseline="0" dirty="0"/>
              <a:t> follows from the hope that d cannot be derived easily from e</a:t>
            </a:r>
          </a:p>
          <a:p>
            <a:endParaRPr lang="en-US" baseline="0"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181566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99861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e</a:t>
            </a:r>
            <a:r>
              <a:rPr lang="en-US" baseline="0" dirty="0"/>
              <a:t> could be small (even 3)</a:t>
            </a:r>
          </a:p>
          <a:p>
            <a:endParaRPr lang="en-US" baseline="0" dirty="0"/>
          </a:p>
          <a:p>
            <a:r>
              <a:rPr lang="en-US" baseline="0" dirty="0"/>
              <a:t>Once she has d and e, she could even throw away p and q if she wanted</a:t>
            </a:r>
          </a:p>
          <a:p>
            <a:endParaRPr lang="en-US" baseline="0" dirty="0"/>
          </a:p>
          <a:p>
            <a:r>
              <a:rPr lang="en-US" baseline="0" dirty="0"/>
              <a:t>Relatively prime: No common factors (only positive integer that divides both is 1).</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95374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2282215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Note: Line 3 is equivalent to the setup on p269 of the notes from Stallings.</a:t>
            </a:r>
          </a:p>
        </p:txBody>
      </p:sp>
      <p:sp>
        <p:nvSpPr>
          <p:cNvPr id="4" name="Slide Number Placeholder 3"/>
          <p:cNvSpPr>
            <a:spLocks noGrp="1"/>
          </p:cNvSpPr>
          <p:nvPr>
            <p:ph type="sldNum" sz="quarter" idx="10"/>
          </p:nvPr>
        </p:nvSpPr>
        <p:spPr/>
        <p:txBody>
          <a:bodyPr/>
          <a:lstStyle/>
          <a:p>
            <a:fld id="{80EF120E-EEF2-4965-96F5-DE3864F37C1E}"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Clients are browsers, email programs, IM programs, etc.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date</a:t>
            </a:r>
            <a:r>
              <a:rPr lang="en-US" baseline="0" dirty="0"/>
              <a:t> </a:t>
            </a:r>
            <a:r>
              <a:rPr lang="en-US" dirty="0"/>
              <a:t>in two important respects: we have multiple roots, and the</a:t>
            </a:r>
            <a:r>
              <a:rPr lang="en-US" baseline="0" dirty="0"/>
              <a:t> </a:t>
            </a:r>
            <a:r>
              <a:rPr lang="en-US" dirty="0"/>
              <a:t>hierarchy</a:t>
            </a:r>
            <a:r>
              <a:rPr lang="en-US" baseline="0" dirty="0"/>
              <a:t> has (mostly) collapsed</a:t>
            </a:r>
            <a:r>
              <a:rPr lang="en-US" dirty="0"/>
              <a:t>. </a:t>
            </a:r>
          </a:p>
          <a:p>
            <a:endParaRPr lang="en-US" dirty="0"/>
          </a:p>
          <a:p>
            <a:r>
              <a:rPr lang="en-US" dirty="0"/>
              <a:t>(Hierarchy</a:t>
            </a:r>
            <a:r>
              <a:rPr lang="en-US" baseline="0" dirty="0"/>
              <a:t> can still technically be deep, but rarely happens in practice.</a:t>
            </a:r>
            <a:r>
              <a:rPr lang="en-US" dirty="0"/>
              <a:t>)</a:t>
            </a:r>
          </a:p>
          <a:p>
            <a:endParaRPr lang="en-US" dirty="0"/>
          </a:p>
          <a:p>
            <a:r>
              <a:rPr lang="en-US" dirty="0"/>
              <a:t>What’s an example</a:t>
            </a:r>
            <a:r>
              <a:rPr lang="en-US" baseline="0" dirty="0"/>
              <a:t> of a root CA we saw so far? </a:t>
            </a:r>
            <a:r>
              <a:rPr lang="en-US" baseline="0" dirty="0" err="1"/>
              <a:t>DigiCert</a:t>
            </a:r>
            <a:r>
              <a:rPr lang="en-US" baseline="0" dirty="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doesn’t Gmail get an EV cert? </a:t>
            </a:r>
          </a:p>
          <a:p>
            <a:endParaRPr lang="en-US" dirty="0"/>
          </a:p>
          <a:p>
            <a:r>
              <a:rPr lang="en-US" sz="1200" u="sng" kern="1200" dirty="0">
                <a:solidFill>
                  <a:schemeClr val="tx1"/>
                </a:solidFill>
                <a:latin typeface="+mn-lt"/>
                <a:ea typeface="+mn-ea"/>
                <a:cs typeface="+mn-cs"/>
              </a:rPr>
              <a:t>http://</a:t>
            </a:r>
            <a:r>
              <a:rPr lang="en-US" sz="1200" u="sng" kern="1200" dirty="0" err="1">
                <a:solidFill>
                  <a:schemeClr val="tx1"/>
                </a:solidFill>
                <a:latin typeface="+mn-lt"/>
                <a:ea typeface="+mn-ea"/>
                <a:cs typeface="+mn-cs"/>
              </a:rPr>
              <a:t>security.stackexchange.com</a:t>
            </a:r>
            <a:r>
              <a:rPr lang="en-US" sz="1200" u="sng" kern="1200" dirty="0">
                <a:solidFill>
                  <a:schemeClr val="tx1"/>
                </a:solidFill>
                <a:latin typeface="+mn-lt"/>
                <a:ea typeface="+mn-ea"/>
                <a:cs typeface="+mn-cs"/>
              </a:rPr>
              <a:t>/questions/52387/does-</a:t>
            </a:r>
            <a:r>
              <a:rPr lang="en-US" sz="1200" u="sng" kern="1200" dirty="0" err="1">
                <a:solidFill>
                  <a:schemeClr val="tx1"/>
                </a:solidFill>
                <a:latin typeface="+mn-lt"/>
                <a:ea typeface="+mn-ea"/>
                <a:cs typeface="+mn-cs"/>
              </a:rPr>
              <a:t>google</a:t>
            </a:r>
            <a:r>
              <a:rPr lang="en-US" sz="1200" u="sng" kern="1200" dirty="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CA/browser forum is the organization that comes up with guidelines for Extended Validation.</a:t>
            </a:r>
            <a:r>
              <a:rPr lang="en-US" baseline="0" dirty="0"/>
              <a:t> https://www.cabforum.org/EV_Certificate_Guidelines.pdf‎</a:t>
            </a:r>
            <a:endParaRPr lang="en-US" dirty="0"/>
          </a:p>
          <a:p>
            <a:endParaRPr lang="en-US" dirty="0"/>
          </a:p>
          <a:p>
            <a:r>
              <a:rPr lang="en-US" dirty="0"/>
              <a:t>This is what ensures that the user can look at the name of the entity to whom the cer</a:t>
            </a:r>
            <a:r>
              <a:rPr lang="en-US" baseline="0" dirty="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unfortunate property of the PKI system (as it exists today) is that CAs make money from the entities they issue certs to, i.e., the entities they’re supposed to be protecting the public from. </a:t>
            </a:r>
          </a:p>
          <a:p>
            <a:endParaRPr lang="en-US" dirty="0"/>
          </a:p>
          <a:p>
            <a:r>
              <a:rPr lang="en-US" dirty="0"/>
              <a:t>This means</a:t>
            </a:r>
            <a:r>
              <a:rPr lang="en-US" baseline="0" dirty="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81751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simplified definition.</a:t>
            </a:r>
          </a:p>
          <a:p>
            <a:endParaRPr lang="en-US" dirty="0"/>
          </a:p>
          <a:p>
            <a:r>
              <a:rPr lang="en-US" dirty="0"/>
              <a:t>Different definitions</a:t>
            </a:r>
            <a:r>
              <a:rPr lang="en-US" baseline="0" dirty="0"/>
              <a:t> have been refined over many years.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650303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CNNIC wants to be added</a:t>
            </a:r>
            <a:r>
              <a:rPr lang="en-US" baseline="0" dirty="0"/>
              <a:t> as a root CA, makes </a:t>
            </a:r>
            <a:r>
              <a:rPr lang="en-US" baseline="0" dirty="0" err="1"/>
              <a:t>bugzilla</a:t>
            </a:r>
            <a:r>
              <a:rPr lang="en-US" baseline="0" dirty="0"/>
              <a:t> request (2009)</a:t>
            </a:r>
          </a:p>
          <a:p>
            <a:endParaRPr lang="en-US" baseline="0" dirty="0"/>
          </a:p>
          <a:p>
            <a:r>
              <a:rPr lang="en-US" baseline="0" dirty="0"/>
              <a:t>https://</a:t>
            </a:r>
            <a:r>
              <a:rPr lang="en-US" baseline="0" dirty="0" err="1"/>
              <a:t>wiki.mozilla.org</a:t>
            </a:r>
            <a:r>
              <a:rPr lang="en-US" baseline="0" dirty="0"/>
              <a:t>/</a:t>
            </a:r>
            <a:r>
              <a:rPr lang="en-US" baseline="0" dirty="0" err="1"/>
              <a:t>CA:How_to_apply</a:t>
            </a:r>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en.greatfire.org</a:t>
            </a:r>
            <a:r>
              <a:rPr lang="en-US" dirty="0"/>
              <a:t>/blog/2014/</a:t>
            </a:r>
            <a:r>
              <a:rPr lang="en-US" dirty="0" err="1"/>
              <a:t>oct</a:t>
            </a:r>
            <a:r>
              <a:rPr lang="en-US" dirty="0"/>
              <a:t>/apple-and-microsoft-trust-chinese-government-protect-your-communication</a:t>
            </a:r>
          </a:p>
          <a:p>
            <a:endParaRPr lang="en-US" dirty="0"/>
          </a:p>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a:t>
            </a:r>
            <a:r>
              <a:rPr lang="en-US" dirty="0">
                <a:hlinkClick r:id="rId3"/>
              </a:rPr>
              <a:t>http://www.cypherpunks.to/~peter/T2_Key_Management.pdf</a:t>
            </a:r>
            <a:endParaRPr lang="en-US" dirty="0"/>
          </a:p>
          <a:p>
            <a:endParaRPr lang="en-US" dirty="0"/>
          </a:p>
          <a:p>
            <a:r>
              <a:rPr lang="en-US" dirty="0"/>
              <a:t>Here server =</a:t>
            </a:r>
            <a:r>
              <a:rPr lang="en-US" baseline="0" dirty="0"/>
              <a:t> </a:t>
            </a:r>
            <a:r>
              <a:rPr lang="en-US" baseline="0" dirty="0" err="1"/>
              <a:t>facebook</a:t>
            </a:r>
            <a:r>
              <a:rPr lang="en-US" baseline="0" dirty="0"/>
              <a:t> (say), CA = </a:t>
            </a:r>
            <a:r>
              <a:rPr lang="en-US" baseline="0" dirty="0" err="1"/>
              <a:t>DigiCert</a:t>
            </a:r>
            <a:r>
              <a:rPr lang="en-US" baseline="0" dirty="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Denial of service attack could prevent clients from learning about newly revoked certificates.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k=3 – This happens to be the key Caesar always used.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cryptanalysis:</a:t>
            </a:r>
            <a:r>
              <a:rPr lang="en-US" baseline="0" dirty="0"/>
              <a:t> just brute force the key.</a:t>
            </a:r>
          </a:p>
          <a:p>
            <a:endParaRPr lang="en-US" baseline="0" dirty="0"/>
          </a:p>
          <a:p>
            <a:r>
              <a:rPr lang="en-US" baseline="0" dirty="0"/>
              <a:t>Plaintext generally has patterns (e.g., English text), so you can tell when you have the right key, because with the wrong key the decrypted text will look like gibberish.</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139049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591-7BD9-B144-84B7-6DC8A2E52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E01630-F9F3-F242-9616-2B1BE9A6A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F3FBDE-9AEE-AF47-8790-99B5E5065C78}"/>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15D47BA9-B154-A346-8D38-2DB53107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20AD2-5BD2-934E-9C72-DB71A1794FDA}"/>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27496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EAA-2773-554F-A978-C6CBF3E83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135E-AB77-8F4C-B39D-B97C076B5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CB90-F51D-554F-B4A8-D38BE80362F1}"/>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0F0EFF1C-5615-DA44-A8FB-358D58088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26DC5-E1F9-0A4E-9B54-F7E6C44203C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5234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7B04D-4704-E648-9FE6-9E71AC173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F02D7-0C69-AC4A-A914-CBDBE4355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D6AD-1684-ED49-A5F9-E24626C096EB}"/>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78EC7F0F-8D4B-CE41-819C-1456A0D8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4583-355C-CF49-82D1-5C1520055A85}"/>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70363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04788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31318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77521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95606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81598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33992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61554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70413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E3C-9539-DE40-8D8A-A4B10C856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D67EE-31A6-2B4F-873D-D8D56B52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9F2F-7CC5-2C44-9A62-2EF5DD7CFC3C}"/>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78621C9D-9A9A-5E42-94FC-A5090560F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3987-9D9E-9944-A397-29B9385C19D6}"/>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61028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418149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914331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02576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419538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68542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24772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80725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A2-3E03-3042-89CC-FD43C948C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29CBD-19DF-7948-A50A-AD981E67A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C006A-9CE4-AB45-9D7A-FDAE425E87E0}"/>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D48162C3-A915-C940-85C9-6C11C6864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678B7-7951-5C48-B4D3-F785C1971CF4}"/>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66049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E7FF-3DF9-8D40-97E8-1C039AE55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09491-14B4-2B4A-9F88-1EB2387E4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2CFE0-726C-704F-826B-151BC5DB0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C20C3-F0DA-5F4B-B08D-9A109C40033E}"/>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6" name="Footer Placeholder 5">
            <a:extLst>
              <a:ext uri="{FF2B5EF4-FFF2-40B4-BE49-F238E27FC236}">
                <a16:creationId xmlns:a16="http://schemas.microsoft.com/office/drawing/2014/main" id="{0467F64A-6654-8E41-8950-0B14343B0A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5FCB5-A546-994E-8578-7E00A9FAE6D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2695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E16-319B-534D-9CA1-51941261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07BEE-D0A1-C948-B439-22FB3C47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43E79-145E-9244-AE86-C0BF372EC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06BFB-ED46-A141-B440-EED8BD050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B2122-A271-8941-BE54-1E57D3B2C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48CBF4-64F8-5E4F-A64B-CCE4AC86BA29}"/>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8" name="Footer Placeholder 7">
            <a:extLst>
              <a:ext uri="{FF2B5EF4-FFF2-40B4-BE49-F238E27FC236}">
                <a16:creationId xmlns:a16="http://schemas.microsoft.com/office/drawing/2014/main" id="{F02DE968-5A15-C74E-BE3D-62C0208E4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3412A-840C-804D-9FC0-7D718963F903}"/>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087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BE6-B58B-5247-B978-8EBD8A242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ABBB2-0B5D-F44A-8FB2-D3C540B5988A}"/>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4" name="Footer Placeholder 3">
            <a:extLst>
              <a:ext uri="{FF2B5EF4-FFF2-40B4-BE49-F238E27FC236}">
                <a16:creationId xmlns:a16="http://schemas.microsoft.com/office/drawing/2014/main" id="{1AF98DF8-B7E3-C84D-A140-B77035514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981C1-9354-2440-9029-5C99675F5E01}"/>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9789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65306-E183-9B4B-A3E1-CD40E2B8E9A4}"/>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3" name="Footer Placeholder 2">
            <a:extLst>
              <a:ext uri="{FF2B5EF4-FFF2-40B4-BE49-F238E27FC236}">
                <a16:creationId xmlns:a16="http://schemas.microsoft.com/office/drawing/2014/main" id="{B663DC14-614C-1049-A3F9-B9FBE3AEB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91B3D-E8A2-FF46-9782-602803AD2BCE}"/>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40227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DE49-7838-5148-845E-C62AAE6BE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0DD79-3B59-6144-9611-149C19D13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7044-6B99-E44B-8D0D-B97636829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CB7C1-10FD-9A49-A27B-C2EF747107EA}"/>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6" name="Footer Placeholder 5">
            <a:extLst>
              <a:ext uri="{FF2B5EF4-FFF2-40B4-BE49-F238E27FC236}">
                <a16:creationId xmlns:a16="http://schemas.microsoft.com/office/drawing/2014/main" id="{24506EB1-1614-5F4F-9258-79D70284B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0D9B9-9EDB-CA4A-A3B4-258706BBC640}"/>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85509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C8F-C467-A840-9EE4-0C7A174F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0B08A-E6D0-3D4A-A178-8B51F3C51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D2EA0-D998-8E44-B43A-2E7813C78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D93E7-0EE7-A445-8224-3C2F4DE2ACBF}"/>
              </a:ext>
            </a:extLst>
          </p:cNvPr>
          <p:cNvSpPr>
            <a:spLocks noGrp="1"/>
          </p:cNvSpPr>
          <p:nvPr>
            <p:ph type="dt" sz="half" idx="10"/>
          </p:nvPr>
        </p:nvSpPr>
        <p:spPr/>
        <p:txBody>
          <a:bodyPr/>
          <a:lstStyle/>
          <a:p>
            <a:fld id="{94661DC6-DFA1-B243-9D29-DDB37344437C}" type="datetimeFigureOut">
              <a:rPr lang="en-US" smtClean="0"/>
              <a:t>1/19/22</a:t>
            </a:fld>
            <a:endParaRPr lang="en-US"/>
          </a:p>
        </p:txBody>
      </p:sp>
      <p:sp>
        <p:nvSpPr>
          <p:cNvPr id="6" name="Footer Placeholder 5">
            <a:extLst>
              <a:ext uri="{FF2B5EF4-FFF2-40B4-BE49-F238E27FC236}">
                <a16:creationId xmlns:a16="http://schemas.microsoft.com/office/drawing/2014/main" id="{E56D75DC-0C57-6842-9E76-B659363C5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B5EF7-ECE2-BC4D-B247-496040EA7F6D}"/>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906501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0B037-00FB-A14B-B534-45422A55A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7D5FF-B860-7C4B-8AD9-6BE3D72B5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AED7-A6A8-B645-8049-56CCACD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61DC6-DFA1-B243-9D29-DDB37344437C}" type="datetimeFigureOut">
              <a:rPr lang="en-US" smtClean="0"/>
              <a:t>1/19/22</a:t>
            </a:fld>
            <a:endParaRPr lang="en-US"/>
          </a:p>
        </p:txBody>
      </p:sp>
      <p:sp>
        <p:nvSpPr>
          <p:cNvPr id="5" name="Footer Placeholder 4">
            <a:extLst>
              <a:ext uri="{FF2B5EF4-FFF2-40B4-BE49-F238E27FC236}">
                <a16:creationId xmlns:a16="http://schemas.microsoft.com/office/drawing/2014/main" id="{18A31303-BABD-E149-9A9B-9DE839C22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529C0-1FE0-3846-AFF7-69DB32069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E357B-CC05-CD44-978A-F9B9C1E2BC5F}" type="slidenum">
              <a:rPr lang="en-US" smtClean="0"/>
              <a:t>‹#›</a:t>
            </a:fld>
            <a:endParaRPr lang="en-US"/>
          </a:p>
        </p:txBody>
      </p:sp>
    </p:spTree>
    <p:extLst>
      <p:ext uri="{BB962C8B-B14F-4D97-AF65-F5344CB8AC3E}">
        <p14:creationId xmlns:p14="http://schemas.microsoft.com/office/powerpoint/2010/main" val="427147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7"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1E6B-E666-154C-A218-C52ED1EFF9C3}"/>
              </a:ext>
            </a:extLst>
          </p:cNvPr>
          <p:cNvSpPr>
            <a:spLocks noGrp="1"/>
          </p:cNvSpPr>
          <p:nvPr>
            <p:ph type="ctrTitle"/>
          </p:nvPr>
        </p:nvSpPr>
        <p:spPr/>
        <p:txBody>
          <a:bodyPr>
            <a:normAutofit/>
          </a:bodyPr>
          <a:lstStyle/>
          <a:p>
            <a:r>
              <a:rPr lang="en-US" sz="4800" dirty="0"/>
              <a:t>Cryptography and Key Management</a:t>
            </a:r>
          </a:p>
        </p:txBody>
      </p:sp>
      <p:sp>
        <p:nvSpPr>
          <p:cNvPr id="3" name="Subtitle 2">
            <a:extLst>
              <a:ext uri="{FF2B5EF4-FFF2-40B4-BE49-F238E27FC236}">
                <a16:creationId xmlns:a16="http://schemas.microsoft.com/office/drawing/2014/main" id="{894E3A9C-64E5-DB47-A240-4FC1A2A342E5}"/>
              </a:ext>
            </a:extLst>
          </p:cNvPr>
          <p:cNvSpPr>
            <a:spLocks noGrp="1"/>
          </p:cNvSpPr>
          <p:nvPr>
            <p:ph type="subTitle" idx="1"/>
          </p:nvPr>
        </p:nvSpPr>
        <p:spPr/>
        <p:txBody>
          <a:body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Tree>
    <p:extLst>
      <p:ext uri="{BB962C8B-B14F-4D97-AF65-F5344CB8AC3E}">
        <p14:creationId xmlns:p14="http://schemas.microsoft.com/office/powerpoint/2010/main" val="253582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4"/>
            <a:ext cx="8229600" cy="5200649"/>
          </a:xfrm>
        </p:spPr>
        <p:txBody>
          <a:bodyPr>
            <a:noAutofit/>
          </a:bodyPr>
          <a:lstStyle/>
          <a:p>
            <a:r>
              <a:rPr lang="en-US" sz="2400" dirty="0"/>
              <a:t>Later advance:  </a:t>
            </a:r>
            <a:r>
              <a:rPr lang="en-US" sz="2400" b="1" dirty="0">
                <a:solidFill>
                  <a:schemeClr val="accent1"/>
                </a:solidFill>
              </a:rPr>
              <a:t>Vigènere Cipher</a:t>
            </a:r>
          </a:p>
          <a:p>
            <a:pPr marL="457200" lvl="1" indent="0">
              <a:buNone/>
            </a:pPr>
            <a:r>
              <a:rPr lang="en-US" sz="2000" dirty="0"/>
              <a:t>First described by Bellaso in 1553, </a:t>
            </a:r>
            <a:br>
              <a:rPr lang="en-US" sz="2000" dirty="0"/>
            </a:br>
            <a:r>
              <a:rPr lang="en-US" sz="2000" dirty="0"/>
              <a:t>later misattributed to Vigenère</a:t>
            </a:r>
            <a:endParaRPr lang="en-US" sz="2000" b="1" dirty="0">
              <a:solidFill>
                <a:schemeClr val="accent5">
                  <a:lumMod val="75000"/>
                </a:schemeClr>
              </a:solidFill>
            </a:endParaRPr>
          </a:p>
          <a:p>
            <a:pPr marL="457200" lvl="1" indent="0">
              <a:buNone/>
            </a:pPr>
            <a:r>
              <a:rPr lang="fr-FR" sz="2000" dirty="0"/>
              <a:t>Called « le chiffre indéchiffrable »</a:t>
            </a:r>
            <a:br>
              <a:rPr lang="fr-FR" sz="2000" dirty="0"/>
            </a:br>
            <a:r>
              <a:rPr lang="fr-FR" sz="2000" dirty="0"/>
              <a:t>(</a:t>
            </a:r>
            <a:r>
              <a:rPr lang="en-US" sz="2000" dirty="0"/>
              <a:t>“the indecipherable cipher”)</a:t>
            </a:r>
            <a:endParaRPr lang="en-US" sz="2000" b="1" dirty="0">
              <a:solidFill>
                <a:schemeClr val="accent5">
                  <a:lumMod val="75000"/>
                </a:schemeClr>
              </a:solidFill>
            </a:endParaRPr>
          </a:p>
          <a:p>
            <a:pPr marL="457200" lvl="1" indent="0">
              <a:spcBef>
                <a:spcPts val="1800"/>
              </a:spcBef>
              <a:buNone/>
            </a:pPr>
            <a:r>
              <a:rPr lang="en-US" dirty="0"/>
              <a:t>Encrypts successive letters using a sequence of Caesar ciphers determined by the letters of a keyword</a:t>
            </a:r>
          </a:p>
          <a:p>
            <a:pPr lvl="1">
              <a:spcBef>
                <a:spcPts val="1800"/>
              </a:spcBef>
              <a:buNone/>
              <a:tabLst>
                <a:tab pos="2400300" algn="l"/>
              </a:tabLst>
            </a:pPr>
            <a:r>
              <a:rPr lang="en-US" dirty="0"/>
              <a:t>For an </a:t>
            </a:r>
            <a:r>
              <a:rPr lang="en-US" b="1" dirty="0"/>
              <a:t>n</a:t>
            </a:r>
            <a:r>
              <a:rPr lang="en-US" dirty="0"/>
              <a:t>-letter keyword </a:t>
            </a:r>
            <a:r>
              <a:rPr lang="en-US" b="1" dirty="0"/>
              <a:t>k</a:t>
            </a:r>
            <a:r>
              <a:rPr lang="en-US" dirty="0"/>
              <a:t>,</a:t>
            </a:r>
          </a:p>
          <a:p>
            <a:pPr lvl="1">
              <a:spcBef>
                <a:spcPts val="600"/>
              </a:spcBef>
              <a:buNone/>
              <a:tabLst>
                <a:tab pos="2400300" algn="l"/>
              </a:tabLst>
            </a:pPr>
            <a:r>
              <a:rPr lang="en-US" dirty="0"/>
              <a:t>	Encryption:	</a:t>
            </a:r>
            <a:r>
              <a:rPr lang="en-US" b="1" dirty="0"/>
              <a:t>c</a:t>
            </a:r>
            <a:r>
              <a:rPr lang="en-US" b="1" baseline="-25000" dirty="0"/>
              <a:t>i</a:t>
            </a:r>
            <a:r>
              <a:rPr lang="en-US" dirty="0"/>
              <a:t> := (</a:t>
            </a:r>
            <a:r>
              <a:rPr lang="en-US" b="1" dirty="0"/>
              <a:t>p</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br>
              <a:rPr lang="en-US" dirty="0"/>
            </a:br>
            <a:r>
              <a:rPr lang="en-US" dirty="0"/>
              <a:t>Decryption:	</a:t>
            </a:r>
            <a:r>
              <a:rPr lang="en-US" b="1" dirty="0"/>
              <a:t>p</a:t>
            </a:r>
            <a:r>
              <a:rPr lang="en-US" b="1" baseline="-25000" dirty="0"/>
              <a:t>i</a:t>
            </a:r>
            <a:r>
              <a:rPr lang="en-US" dirty="0"/>
              <a:t> := (</a:t>
            </a:r>
            <a:r>
              <a:rPr lang="en-US" b="1" dirty="0"/>
              <a:t>c</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p>
          <a:p>
            <a:pPr lvl="1">
              <a:spcBef>
                <a:spcPts val="1800"/>
              </a:spcBef>
              <a:buNone/>
            </a:pPr>
            <a:r>
              <a:rPr lang="fr-FR" b="1" dirty="0">
                <a:solidFill>
                  <a:srgbClr val="C00000"/>
                </a:solidFill>
              </a:rPr>
              <a:t>Example:  </a:t>
            </a:r>
            <a:r>
              <a:rPr lang="fr-FR" b="1" dirty="0"/>
              <a:t>k</a:t>
            </a:r>
            <a:r>
              <a:rPr lang="fr-FR" dirty="0"/>
              <a:t>=</a:t>
            </a:r>
            <a:r>
              <a:rPr lang="fr-FR" dirty="0">
                <a:latin typeface="Consolas" pitchFamily="49" charset="0"/>
                <a:cs typeface="Consolas" pitchFamily="49" charset="0"/>
              </a:rPr>
              <a:t>ABC</a:t>
            </a:r>
            <a:r>
              <a:rPr lang="fr-FR" dirty="0"/>
              <a:t>  (i.e. </a:t>
            </a:r>
            <a:r>
              <a:rPr lang="fr-FR" b="1" dirty="0"/>
              <a:t>k</a:t>
            </a:r>
            <a:r>
              <a:rPr lang="fr-FR" baseline="-25000" dirty="0"/>
              <a:t>0</a:t>
            </a:r>
            <a:r>
              <a:rPr lang="fr-FR" dirty="0"/>
              <a:t>=0, </a:t>
            </a:r>
            <a:r>
              <a:rPr lang="fr-FR" b="1" dirty="0"/>
              <a:t>k</a:t>
            </a:r>
            <a:r>
              <a:rPr lang="fr-FR" baseline="-25000" dirty="0"/>
              <a:t>1</a:t>
            </a:r>
            <a:r>
              <a:rPr lang="fr-FR" dirty="0"/>
              <a:t>=1, </a:t>
            </a:r>
            <a:r>
              <a:rPr lang="fr-FR" b="1" dirty="0"/>
              <a:t>k</a:t>
            </a:r>
            <a:r>
              <a:rPr lang="fr-FR" baseline="-25000" dirty="0"/>
              <a:t>2</a:t>
            </a:r>
            <a:r>
              <a:rPr lang="fr-FR" dirty="0"/>
              <a:t>=2)</a:t>
            </a:r>
          </a:p>
          <a:p>
            <a:pPr lvl="1">
              <a:buNone/>
              <a:tabLst>
                <a:tab pos="1943100" algn="r"/>
                <a:tab pos="2057400" algn="l"/>
              </a:tabLst>
            </a:pPr>
            <a:r>
              <a:rPr lang="fr-FR" dirty="0"/>
              <a:t>		Plain:	  </a:t>
            </a:r>
            <a:r>
              <a:rPr lang="fr-FR" dirty="0">
                <a:latin typeface="Consolas" pitchFamily="49" charset="0"/>
                <a:cs typeface="Consolas" pitchFamily="49" charset="0"/>
              </a:rPr>
              <a:t>bbbbbb</a:t>
            </a:r>
            <a:r>
              <a:rPr lang="fr-FR" dirty="0"/>
              <a:t>	</a:t>
            </a:r>
            <a:r>
              <a:rPr lang="fr-FR" dirty="0">
                <a:latin typeface="Consolas" pitchFamily="49" charset="0"/>
                <a:cs typeface="Consolas" pitchFamily="49" charset="0"/>
              </a:rPr>
              <a:t>amazon	</a:t>
            </a:r>
            <a:br>
              <a:rPr lang="fr-FR" dirty="0"/>
            </a:br>
            <a:r>
              <a:rPr lang="fr-FR" dirty="0"/>
              <a:t>	+Key:	  </a:t>
            </a:r>
            <a:r>
              <a:rPr lang="fr-FR" dirty="0">
                <a:latin typeface="Consolas" pitchFamily="49" charset="0"/>
                <a:cs typeface="Consolas" pitchFamily="49" charset="0"/>
              </a:rPr>
              <a:t>012012</a:t>
            </a:r>
            <a:r>
              <a:rPr lang="fr-FR" dirty="0"/>
              <a:t>	</a:t>
            </a:r>
            <a:r>
              <a:rPr lang="fr-FR" dirty="0">
                <a:latin typeface="Consolas" pitchFamily="49" charset="0"/>
                <a:cs typeface="Consolas" pitchFamily="49" charset="0"/>
              </a:rPr>
              <a:t>012012</a:t>
            </a:r>
            <a:br>
              <a:rPr lang="fr-FR" dirty="0">
                <a:latin typeface="Consolas" pitchFamily="49" charset="0"/>
                <a:cs typeface="Consolas" pitchFamily="49" charset="0"/>
              </a:rPr>
            </a:br>
            <a:r>
              <a:rPr lang="fr-FR" dirty="0">
                <a:latin typeface="Consolas" pitchFamily="49" charset="0"/>
                <a:cs typeface="Consolas" pitchFamily="49" charset="0"/>
              </a:rPr>
              <a:t>	=</a:t>
            </a:r>
            <a:r>
              <a:rPr lang="fr-FR" dirty="0"/>
              <a:t>Cipher:	  </a:t>
            </a:r>
            <a:r>
              <a:rPr lang="fr-FR" dirty="0">
                <a:latin typeface="Consolas" pitchFamily="49" charset="0"/>
                <a:cs typeface="Consolas" pitchFamily="49" charset="0"/>
              </a:rPr>
              <a:t>bcdbcd</a:t>
            </a:r>
            <a:r>
              <a:rPr lang="fr-FR" dirty="0"/>
              <a:t>	</a:t>
            </a:r>
            <a:r>
              <a:rPr lang="fr-FR" dirty="0">
                <a:latin typeface="Consolas" pitchFamily="49" charset="0"/>
                <a:cs typeface="Consolas" pitchFamily="49" charset="0"/>
              </a:rPr>
              <a:t>anczpp</a:t>
            </a:r>
          </a:p>
          <a:p>
            <a:pPr marL="457200" lvl="1" indent="0">
              <a:spcBef>
                <a:spcPts val="1800"/>
              </a:spcBef>
              <a:buNone/>
            </a:pPr>
            <a:r>
              <a:rPr lang="en-US" sz="2000" dirty="0">
                <a:solidFill>
                  <a:schemeClr val="accent5"/>
                </a:solidFill>
                <a:cs typeface="Consolas" pitchFamily="49" charset="0"/>
              </a:rPr>
              <a:t>[Break </a:t>
            </a:r>
            <a:r>
              <a:rPr lang="fr-FR" sz="2000" i="1" dirty="0">
                <a:solidFill>
                  <a:schemeClr val="accent5"/>
                </a:solidFill>
              </a:rPr>
              <a:t>le chiffre indéchiffrable</a:t>
            </a:r>
            <a:r>
              <a:rPr lang="en-US" sz="2000" dirty="0">
                <a:solidFill>
                  <a:schemeClr val="accent5"/>
                </a:solidFill>
                <a:cs typeface="Consolas" pitchFamily="49" charset="0"/>
              </a:rPr>
              <a:t>?]</a:t>
            </a:r>
          </a:p>
        </p:txBody>
      </p:sp>
    </p:spTree>
    <p:extLst>
      <p:ext uri="{BB962C8B-B14F-4D97-AF65-F5344CB8AC3E}">
        <p14:creationId xmlns:p14="http://schemas.microsoft.com/office/powerpoint/2010/main" val="396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 Machine</a:t>
            </a:r>
          </a:p>
        </p:txBody>
      </p:sp>
      <p:pic>
        <p:nvPicPr>
          <p:cNvPr id="17410" name="Picture 2" descr="http://static.bbc.co.uk/history/img/ic/640/images/resources/topics/enigm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2518" y="1893367"/>
            <a:ext cx="4753482" cy="3565112"/>
          </a:xfrm>
          <a:prstGeom prst="rect">
            <a:avLst/>
          </a:prstGeom>
          <a:noFill/>
          <a:extLst>
            <a:ext uri="{909E8E84-426E-40dd-AFC4-6F175D3DCCD1}">
              <a14:hiddenFill xmlns:a14="http://schemas.microsoft.com/office/drawing/2010/main" xmlns="">
                <a:solidFill>
                  <a:srgbClr val="FFFFFF"/>
                </a:solidFill>
              </a14:hiddenFill>
            </a:ext>
          </a:extLst>
        </p:spPr>
      </p:pic>
      <p:pic>
        <p:nvPicPr>
          <p:cNvPr id="17412" name="Picture 4" descr="https://encrypted-tbn1.gstatic.com/images?q=tbn:ANd9GcTm_uJ7q6qyFhYMQQAemHhb_qaqnwdZ85pLGq8ItYGeyua0QnNM3Wzz9o5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42008" y="1931594"/>
            <a:ext cx="2407134" cy="38171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715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919104"/>
          </a:xfrm>
        </p:spPr>
        <p:txBody>
          <a:bodyPr>
            <a:normAutofit lnSpcReduction="10000"/>
          </a:bodyPr>
          <a:lstStyle/>
          <a:p>
            <a:r>
              <a:rPr lang="en-US" sz="3000" b="1" dirty="0">
                <a:solidFill>
                  <a:srgbClr val="C00000"/>
                </a:solidFill>
              </a:rPr>
              <a:t>One-Time Pad </a:t>
            </a:r>
            <a:r>
              <a:rPr lang="en-US" sz="3000" dirty="0">
                <a:solidFill>
                  <a:srgbClr val="C00000"/>
                </a:solidFill>
              </a:rPr>
              <a:t>(</a:t>
            </a:r>
            <a:r>
              <a:rPr lang="en-US" sz="3000" b="1" dirty="0">
                <a:solidFill>
                  <a:srgbClr val="C00000"/>
                </a:solidFill>
              </a:rPr>
              <a:t>OTP</a:t>
            </a:r>
            <a:r>
              <a:rPr lang="en-US" sz="3000" dirty="0">
                <a:solidFill>
                  <a:srgbClr val="C00000"/>
                </a:solidFill>
              </a:rPr>
              <a:t>)</a:t>
            </a:r>
          </a:p>
          <a:p>
            <a:pPr marL="285750" lvl="1">
              <a:spcBef>
                <a:spcPts val="1200"/>
              </a:spcBef>
              <a:buNone/>
            </a:pPr>
            <a:r>
              <a:rPr lang="en-US" dirty="0"/>
              <a:t>Alice and Bob jointly generate a secret, </a:t>
            </a:r>
            <a:br>
              <a:rPr lang="en-US" dirty="0"/>
            </a:br>
            <a:r>
              <a:rPr lang="en-US" dirty="0"/>
              <a:t>very long, string of </a:t>
            </a:r>
            <a:r>
              <a:rPr lang="en-US" u="sng" dirty="0"/>
              <a:t>random</a:t>
            </a:r>
            <a:r>
              <a:rPr lang="en-US" dirty="0"/>
              <a:t> bits </a:t>
            </a:r>
            <a:br>
              <a:rPr lang="en-US" dirty="0"/>
            </a:br>
            <a:r>
              <a:rPr lang="en-US" dirty="0"/>
              <a:t>(the one-time pad, </a:t>
            </a:r>
            <a:r>
              <a:rPr lang="en-US" b="1" dirty="0"/>
              <a:t>k</a:t>
            </a:r>
            <a:r>
              <a:rPr lang="en-US" dirty="0"/>
              <a:t>)</a:t>
            </a:r>
          </a:p>
          <a:p>
            <a:pPr marL="571500" lvl="1">
              <a:buNone/>
            </a:pPr>
            <a:r>
              <a:rPr lang="en-US" dirty="0"/>
              <a:t>To encrypt:  </a:t>
            </a:r>
            <a:r>
              <a:rPr lang="en-US" b="1" dirty="0"/>
              <a:t>c</a:t>
            </a:r>
            <a:r>
              <a:rPr lang="en-US" b="1" baseline="-25000" dirty="0"/>
              <a:t>i</a:t>
            </a:r>
            <a:r>
              <a:rPr lang="en-US" dirty="0"/>
              <a:t> = </a:t>
            </a:r>
            <a:r>
              <a:rPr lang="en-US" b="1" dirty="0"/>
              <a:t>p</a:t>
            </a:r>
            <a:r>
              <a:rPr lang="en-US" b="1" baseline="-25000" dirty="0"/>
              <a:t>i</a:t>
            </a:r>
            <a:r>
              <a:rPr lang="en-US" dirty="0"/>
              <a:t> xor </a:t>
            </a:r>
            <a:r>
              <a:rPr lang="en-US" b="1" dirty="0"/>
              <a:t>k</a:t>
            </a:r>
            <a:r>
              <a:rPr lang="en-US" b="1" baseline="-25000" dirty="0"/>
              <a:t>i</a:t>
            </a:r>
          </a:p>
          <a:p>
            <a:pPr marL="571500" lvl="1">
              <a:spcBef>
                <a:spcPts val="0"/>
              </a:spcBef>
              <a:buNone/>
            </a:pPr>
            <a:r>
              <a:rPr lang="en-US" dirty="0"/>
              <a:t>To decrypt:  </a:t>
            </a:r>
            <a:r>
              <a:rPr lang="en-US" b="1" dirty="0"/>
              <a:t>p</a:t>
            </a:r>
            <a:r>
              <a:rPr lang="en-US" b="1" baseline="-25000" dirty="0"/>
              <a:t>i</a:t>
            </a:r>
            <a:r>
              <a:rPr lang="en-US" dirty="0"/>
              <a:t> = </a:t>
            </a:r>
            <a:r>
              <a:rPr lang="en-US" b="1" dirty="0"/>
              <a:t>c</a:t>
            </a:r>
            <a:r>
              <a:rPr lang="en-US" b="1" baseline="-25000" dirty="0"/>
              <a:t>i</a:t>
            </a:r>
            <a:r>
              <a:rPr lang="en-US" dirty="0"/>
              <a:t> xor </a:t>
            </a:r>
            <a:r>
              <a:rPr lang="en-US" b="1" dirty="0"/>
              <a:t>k</a:t>
            </a:r>
            <a:r>
              <a:rPr lang="en-US" b="1" baseline="-25000" dirty="0"/>
              <a:t>i</a:t>
            </a:r>
            <a:endParaRPr lang="en-US" dirty="0"/>
          </a:p>
          <a:p>
            <a:pPr marL="0" lvl="1" indent="0">
              <a:spcBef>
                <a:spcPts val="3000"/>
              </a:spcBef>
              <a:buNone/>
            </a:pPr>
            <a:r>
              <a:rPr lang="en-US" dirty="0"/>
              <a:t>“one-time” means you should</a:t>
            </a:r>
            <a:br>
              <a:rPr lang="en-US" dirty="0"/>
            </a:br>
            <a:r>
              <a:rPr lang="en-US" u="sng" dirty="0"/>
              <a:t>never</a:t>
            </a:r>
            <a:r>
              <a:rPr lang="en-US" dirty="0"/>
              <a:t> reuse any part of the pad.</a:t>
            </a:r>
            <a:br>
              <a:rPr lang="en-US" dirty="0"/>
            </a:br>
            <a:r>
              <a:rPr lang="en-US" dirty="0"/>
              <a:t>If you do:</a:t>
            </a:r>
          </a:p>
          <a:p>
            <a:pPr marL="685800" lvl="2">
              <a:spcBef>
                <a:spcPts val="0"/>
              </a:spcBef>
              <a:buNone/>
            </a:pPr>
            <a:r>
              <a:rPr lang="en-US" sz="2200" dirty="0"/>
              <a:t>	Let </a:t>
            </a:r>
            <a:r>
              <a:rPr lang="en-US" b="1" dirty="0"/>
              <a:t>k</a:t>
            </a:r>
            <a:r>
              <a:rPr lang="en-US" b="1" baseline="-25000" dirty="0"/>
              <a:t>i</a:t>
            </a:r>
            <a:r>
              <a:rPr lang="en-US" sz="2200" dirty="0"/>
              <a:t> be pad bit</a:t>
            </a:r>
            <a:br>
              <a:rPr lang="en-US" sz="2200" dirty="0"/>
            </a:br>
            <a:r>
              <a:rPr lang="en-US" sz="2200" dirty="0"/>
              <a:t>Adversary learns (</a:t>
            </a:r>
            <a:r>
              <a:rPr lang="en-US" sz="2200" b="1" dirty="0"/>
              <a:t>a</a:t>
            </a:r>
            <a:r>
              <a:rPr lang="en-US" sz="2200" dirty="0"/>
              <a:t> xor </a:t>
            </a:r>
            <a:r>
              <a:rPr lang="en-US" b="1" dirty="0"/>
              <a:t>k</a:t>
            </a:r>
            <a:r>
              <a:rPr lang="en-US" b="1" baseline="-25000" dirty="0"/>
              <a:t>i</a:t>
            </a:r>
            <a:r>
              <a:rPr lang="en-US" sz="2200" dirty="0"/>
              <a:t>) and (</a:t>
            </a:r>
            <a:r>
              <a:rPr lang="en-US" sz="2200" b="1" dirty="0"/>
              <a:t>b</a:t>
            </a:r>
            <a:r>
              <a:rPr lang="en-US" sz="2200" dirty="0"/>
              <a:t> xor </a:t>
            </a:r>
            <a:r>
              <a:rPr lang="en-US" b="1" dirty="0"/>
              <a:t>k</a:t>
            </a:r>
            <a:r>
              <a:rPr lang="en-US" b="1" baseline="-25000" dirty="0"/>
              <a:t>i</a:t>
            </a:r>
            <a:r>
              <a:rPr lang="en-US" sz="2200" dirty="0"/>
              <a:t>)</a:t>
            </a:r>
            <a:br>
              <a:rPr lang="en-US" sz="2200" dirty="0"/>
            </a:br>
            <a:r>
              <a:rPr lang="en-US" sz="2200" dirty="0"/>
              <a:t>Adversary xors those to get (</a:t>
            </a:r>
            <a:r>
              <a:rPr lang="en-US" sz="2200" b="1" dirty="0"/>
              <a:t>a</a:t>
            </a:r>
            <a:r>
              <a:rPr lang="en-US" sz="2200" dirty="0"/>
              <a:t> xor </a:t>
            </a:r>
            <a:r>
              <a:rPr lang="en-US" sz="2200" b="1" dirty="0"/>
              <a:t>b</a:t>
            </a:r>
            <a:r>
              <a:rPr lang="en-US" sz="2200" dirty="0"/>
              <a:t>), </a:t>
            </a:r>
            <a:br>
              <a:rPr lang="en-US" sz="2200" dirty="0"/>
            </a:br>
            <a:r>
              <a:rPr lang="en-US" sz="2200" dirty="0"/>
              <a:t>which is useful to him  </a:t>
            </a:r>
            <a:r>
              <a:rPr lang="en-US" sz="2200" dirty="0">
                <a:solidFill>
                  <a:schemeClr val="accent5"/>
                </a:solidFill>
              </a:rPr>
              <a:t>[How?]</a:t>
            </a:r>
            <a:br>
              <a:rPr lang="en-US" sz="2200" dirty="0">
                <a:solidFill>
                  <a:schemeClr val="accent5"/>
                </a:solidFill>
              </a:rPr>
            </a:br>
            <a:endParaRPr lang="en-US" sz="2200" dirty="0">
              <a:solidFill>
                <a:schemeClr val="accent5"/>
              </a:solidFill>
            </a:endParaRPr>
          </a:p>
          <a:p>
            <a:pPr marL="285750" lvl="1">
              <a:buNone/>
            </a:pPr>
            <a:r>
              <a:rPr lang="en-US" sz="3000" dirty="0"/>
              <a:t>Provably secure  </a:t>
            </a:r>
            <a:r>
              <a:rPr lang="en-US" dirty="0">
                <a:solidFill>
                  <a:schemeClr val="accent5"/>
                </a:solidFill>
              </a:rPr>
              <a:t>[Why?]</a:t>
            </a:r>
          </a:p>
          <a:p>
            <a:pPr marL="285750" lvl="1">
              <a:buNone/>
            </a:pPr>
            <a:r>
              <a:rPr lang="en-US" sz="3000" dirty="0"/>
              <a:t>Usually impractical  </a:t>
            </a:r>
            <a:r>
              <a:rPr lang="en-US" dirty="0">
                <a:solidFill>
                  <a:schemeClr val="accent5"/>
                </a:solidFill>
              </a:rPr>
              <a:t>[Why?  Exceptions?]</a:t>
            </a:r>
          </a:p>
        </p:txBody>
      </p:sp>
      <p:sp>
        <p:nvSpPr>
          <p:cNvPr id="4" name="TextBox 3"/>
          <p:cNvSpPr txBox="1"/>
          <p:nvPr/>
        </p:nvSpPr>
        <p:spPr>
          <a:xfrm>
            <a:off x="7924800" y="1733499"/>
            <a:ext cx="2438400" cy="2108270"/>
          </a:xfrm>
          <a:prstGeom prst="rect">
            <a:avLst/>
          </a:prstGeom>
          <a:noFill/>
          <a:ln w="12700">
            <a:solidFill>
              <a:schemeClr val="tx1"/>
            </a:solidFill>
          </a:ln>
        </p:spPr>
        <p:txBody>
          <a:bodyPr wrap="square" rtlCol="0">
            <a:spAutoFit/>
          </a:bodyPr>
          <a:lstStyle/>
          <a:p>
            <a:pPr>
              <a:tabLst>
                <a:tab pos="457200" algn="l"/>
                <a:tab pos="914400" algn="l"/>
                <a:tab pos="1143000" algn="l"/>
              </a:tabLst>
            </a:pPr>
            <a:r>
              <a:rPr lang="en-US" b="1" dirty="0"/>
              <a:t>  a</a:t>
            </a:r>
            <a:r>
              <a:rPr lang="en-US" dirty="0"/>
              <a:t>	 </a:t>
            </a:r>
            <a:r>
              <a:rPr lang="en-US" b="1" dirty="0"/>
              <a:t>b</a:t>
            </a:r>
            <a:r>
              <a:rPr lang="en-US" dirty="0"/>
              <a:t>	</a:t>
            </a:r>
            <a:r>
              <a:rPr lang="en-US" b="1" dirty="0"/>
              <a:t>a</a:t>
            </a:r>
            <a:r>
              <a:rPr lang="en-US" dirty="0"/>
              <a:t> xor </a:t>
            </a:r>
            <a:r>
              <a:rPr lang="en-US" b="1" dirty="0"/>
              <a:t>b</a:t>
            </a:r>
          </a:p>
          <a:p>
            <a:pPr>
              <a:tabLst>
                <a:tab pos="457200" algn="l"/>
                <a:tab pos="914400" algn="l"/>
                <a:tab pos="1143000" algn="l"/>
              </a:tabLst>
            </a:pPr>
            <a:r>
              <a:rPr lang="en-US" dirty="0"/>
              <a:t>  0 	 0		</a:t>
            </a:r>
            <a:r>
              <a:rPr lang="en-US" dirty="0">
                <a:solidFill>
                  <a:schemeClr val="accent3">
                    <a:lumMod val="75000"/>
                  </a:schemeClr>
                </a:solidFill>
              </a:rPr>
              <a:t>0</a:t>
            </a:r>
          </a:p>
          <a:p>
            <a:pPr>
              <a:tabLst>
                <a:tab pos="457200" algn="l"/>
                <a:tab pos="914400" algn="l"/>
                <a:tab pos="1143000" algn="l"/>
              </a:tabLst>
            </a:pPr>
            <a:r>
              <a:rPr lang="en-US" dirty="0"/>
              <a:t>  0	 1		</a:t>
            </a:r>
            <a:r>
              <a:rPr lang="en-US" dirty="0">
                <a:solidFill>
                  <a:schemeClr val="accent3">
                    <a:lumMod val="75000"/>
                  </a:schemeClr>
                </a:solidFill>
              </a:rPr>
              <a:t>1</a:t>
            </a:r>
          </a:p>
          <a:p>
            <a:pPr>
              <a:tabLst>
                <a:tab pos="457200" algn="l"/>
                <a:tab pos="914400" algn="l"/>
                <a:tab pos="1143000" algn="l"/>
              </a:tabLst>
            </a:pPr>
            <a:r>
              <a:rPr lang="en-US" dirty="0"/>
              <a:t>  1	 0		</a:t>
            </a:r>
            <a:r>
              <a:rPr lang="en-US" dirty="0">
                <a:solidFill>
                  <a:schemeClr val="accent3">
                    <a:lumMod val="75000"/>
                  </a:schemeClr>
                </a:solidFill>
              </a:rPr>
              <a:t>1</a:t>
            </a:r>
          </a:p>
          <a:p>
            <a:pPr>
              <a:tabLst>
                <a:tab pos="457200" algn="l"/>
                <a:tab pos="914400" algn="l"/>
                <a:tab pos="1143000" algn="l"/>
              </a:tabLst>
            </a:pPr>
            <a:r>
              <a:rPr lang="en-US" dirty="0"/>
              <a:t>  1	 1		</a:t>
            </a:r>
            <a:r>
              <a:rPr lang="en-US" dirty="0">
                <a:solidFill>
                  <a:schemeClr val="accent3">
                    <a:lumMod val="75000"/>
                  </a:schemeClr>
                </a:solidFill>
              </a:rPr>
              <a:t>0</a:t>
            </a:r>
          </a:p>
          <a:p>
            <a:pPr algn="ctr">
              <a:spcBef>
                <a:spcPts val="600"/>
              </a:spcBef>
              <a:tabLst>
                <a:tab pos="457200" algn="l"/>
                <a:tab pos="914400" algn="l"/>
                <a:tab pos="1143000" algn="l"/>
              </a:tabLst>
            </a:pPr>
            <a:r>
              <a:rPr lang="en-US" b="1" dirty="0"/>
              <a:t>a </a:t>
            </a:r>
            <a:r>
              <a:rPr lang="en-US" dirty="0"/>
              <a:t>xor </a:t>
            </a:r>
            <a:r>
              <a:rPr lang="en-US" b="1" dirty="0"/>
              <a:t>b</a:t>
            </a:r>
            <a:r>
              <a:rPr lang="en-US" dirty="0"/>
              <a:t> xor </a:t>
            </a:r>
            <a:r>
              <a:rPr lang="en-US" b="1" dirty="0"/>
              <a:t>b </a:t>
            </a:r>
            <a:r>
              <a:rPr lang="en-US" dirty="0"/>
              <a:t>=</a:t>
            </a:r>
            <a:r>
              <a:rPr lang="en-US" b="1" dirty="0"/>
              <a:t> a</a:t>
            </a:r>
          </a:p>
          <a:p>
            <a:pPr algn="ctr">
              <a:tabLst>
                <a:tab pos="457200" algn="l"/>
                <a:tab pos="914400" algn="l"/>
                <a:tab pos="1143000" algn="l"/>
              </a:tabLst>
            </a:pPr>
            <a:r>
              <a:rPr lang="en-US" b="1" dirty="0"/>
              <a:t>a </a:t>
            </a:r>
            <a:r>
              <a:rPr lang="en-US" dirty="0"/>
              <a:t>xor </a:t>
            </a:r>
            <a:r>
              <a:rPr lang="en-US" b="1" dirty="0"/>
              <a:t>b</a:t>
            </a:r>
            <a:r>
              <a:rPr lang="en-US" dirty="0"/>
              <a:t> xor </a:t>
            </a:r>
            <a:r>
              <a:rPr lang="en-US" b="1" dirty="0"/>
              <a:t>a </a:t>
            </a:r>
            <a:r>
              <a:rPr lang="en-US" dirty="0"/>
              <a:t>=</a:t>
            </a:r>
            <a:r>
              <a:rPr lang="en-US" b="1" dirty="0"/>
              <a:t> b</a:t>
            </a:r>
          </a:p>
        </p:txBody>
      </p:sp>
    </p:spTree>
    <p:extLst>
      <p:ext uri="{BB962C8B-B14F-4D97-AF65-F5344CB8AC3E}">
        <p14:creationId xmlns:p14="http://schemas.microsoft.com/office/powerpoint/2010/main" val="42197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Can’t Ever Reuse the Key</a:t>
            </a:r>
          </a:p>
        </p:txBody>
      </p:sp>
      <p:sp>
        <p:nvSpPr>
          <p:cNvPr id="3" name="Content Placeholder 2"/>
          <p:cNvSpPr>
            <a:spLocks noGrp="1"/>
          </p:cNvSpPr>
          <p:nvPr>
            <p:ph idx="1"/>
          </p:nvPr>
        </p:nvSpPr>
        <p:spPr>
          <a:xfrm>
            <a:off x="1981200" y="1600203"/>
            <a:ext cx="8229600" cy="4876799"/>
          </a:xfrm>
        </p:spPr>
        <p:txBody>
          <a:bodyPr>
            <a:normAutofit fontScale="92500" lnSpcReduction="10000"/>
          </a:bodyPr>
          <a:lstStyle/>
          <a:p>
            <a:pPr marL="0" indent="0">
              <a:buNone/>
            </a:pPr>
            <a:r>
              <a:rPr lang="en-US" b="1" dirty="0">
                <a:solidFill>
                  <a:schemeClr val="tx2">
                    <a:lumMod val="60000"/>
                    <a:lumOff val="40000"/>
                  </a:schemeClr>
                </a:solidFill>
              </a:rPr>
              <a:t>Discussion. </a:t>
            </a:r>
          </a:p>
          <a:p>
            <a:pPr marL="0" indent="0">
              <a:buNone/>
            </a:pPr>
            <a:r>
              <a:rPr lang="en-US" b="1" dirty="0">
                <a:solidFill>
                  <a:schemeClr val="tx2">
                    <a:lumMod val="60000"/>
                    <a:lumOff val="40000"/>
                  </a:schemeClr>
                </a:solidFill>
              </a:rPr>
              <a:t>Two images m</a:t>
            </a:r>
            <a:r>
              <a:rPr lang="en-US" b="1" baseline="-25000" dirty="0">
                <a:solidFill>
                  <a:schemeClr val="tx2">
                    <a:lumMod val="60000"/>
                    <a:lumOff val="40000"/>
                  </a:schemeClr>
                </a:solidFill>
              </a:rPr>
              <a:t>1</a:t>
            </a:r>
            <a:r>
              <a:rPr lang="en-US" b="1" dirty="0">
                <a:solidFill>
                  <a:schemeClr val="tx2">
                    <a:lumMod val="60000"/>
                    <a:lumOff val="40000"/>
                  </a:schemeClr>
                </a:solidFill>
              </a:rPr>
              <a:t> and m</a:t>
            </a:r>
            <a:r>
              <a:rPr lang="en-US" b="1" baseline="-25000" dirty="0">
                <a:solidFill>
                  <a:schemeClr val="tx2">
                    <a:lumMod val="60000"/>
                    <a:lumOff val="40000"/>
                  </a:schemeClr>
                </a:solidFill>
              </a:rPr>
              <a:t>2</a:t>
            </a:r>
            <a:r>
              <a:rPr lang="en-US" b="1" dirty="0">
                <a:solidFill>
                  <a:schemeClr val="tx2">
                    <a:lumMod val="60000"/>
                    <a:lumOff val="40000"/>
                  </a:schemeClr>
                </a:solidFill>
              </a:rPr>
              <a:t> are encrypted with the same key</a:t>
            </a:r>
          </a:p>
          <a:p>
            <a:pPr marL="0" indent="0">
              <a:buNone/>
            </a:pPr>
            <a:r>
              <a:rPr lang="en-US" b="1" dirty="0">
                <a:solidFill>
                  <a:schemeClr val="tx2">
                    <a:lumMod val="60000"/>
                    <a:lumOff val="40000"/>
                  </a:schemeClr>
                </a:solidFill>
              </a:rPr>
              <a:t>How can Eve exploit this? Assume images are bitmaps</a:t>
            </a:r>
          </a:p>
          <a:p>
            <a:pPr marL="0" indent="0">
              <a:buNone/>
            </a:pPr>
            <a:endParaRPr lang="en-US" i="1" dirty="0"/>
          </a:p>
          <a:p>
            <a:pPr marL="0" indent="0">
              <a:buNone/>
            </a:pPr>
            <a:r>
              <a:rPr lang="en-US" i="1" dirty="0" err="1"/>
              <a:t>E</a:t>
            </a:r>
            <a:r>
              <a:rPr lang="en-US" i="1" baseline="-25000" dirty="0" err="1"/>
              <a:t>k</a:t>
            </a:r>
            <a:r>
              <a:rPr lang="en-US" i="1" dirty="0"/>
              <a:t>(m</a:t>
            </a:r>
            <a:r>
              <a:rPr lang="en-US" i="1" baseline="-25000" dirty="0"/>
              <a:t>1</a:t>
            </a:r>
            <a:r>
              <a:rPr lang="en-US" i="1" dirty="0"/>
              <a:t>) = k ⊕ m</a:t>
            </a:r>
            <a:r>
              <a:rPr lang="en-US" i="1" baseline="-25000" dirty="0"/>
              <a:t>1</a:t>
            </a:r>
          </a:p>
          <a:p>
            <a:pPr marL="0" indent="0">
              <a:buNone/>
            </a:pPr>
            <a:r>
              <a:rPr lang="en-US" i="1" dirty="0" err="1"/>
              <a:t>E</a:t>
            </a:r>
            <a:r>
              <a:rPr lang="en-US" i="1" baseline="-25000" dirty="0" err="1"/>
              <a:t>k</a:t>
            </a:r>
            <a:r>
              <a:rPr lang="en-US" i="1" dirty="0"/>
              <a:t>(m</a:t>
            </a:r>
            <a:r>
              <a:rPr lang="en-US" i="1" baseline="-25000" dirty="0"/>
              <a:t>2</a:t>
            </a:r>
            <a:r>
              <a:rPr lang="en-US" i="1" dirty="0"/>
              <a:t>) = k ⊕ m</a:t>
            </a:r>
            <a:r>
              <a:rPr lang="en-US" i="1" baseline="-25000" dirty="0"/>
              <a:t>2</a:t>
            </a:r>
          </a:p>
          <a:p>
            <a:pPr marL="0" indent="0">
              <a:buNone/>
            </a:pPr>
            <a:endParaRPr lang="en-US" i="1" baseline="-25000" dirty="0"/>
          </a:p>
          <a:p>
            <a:pPr marL="0" indent="0">
              <a:buNone/>
            </a:pPr>
            <a:r>
              <a:rPr lang="en-US" i="1" dirty="0" err="1"/>
              <a:t>E</a:t>
            </a:r>
            <a:r>
              <a:rPr lang="en-US" i="1" baseline="-25000" dirty="0" err="1"/>
              <a:t>k</a:t>
            </a:r>
            <a:r>
              <a:rPr lang="en-US" i="1" dirty="0"/>
              <a:t>(m</a:t>
            </a:r>
            <a:r>
              <a:rPr lang="en-US" i="1" baseline="-25000" dirty="0"/>
              <a:t>1</a:t>
            </a:r>
            <a:r>
              <a:rPr lang="en-US" i="1" dirty="0"/>
              <a:t>) ⊕ </a:t>
            </a:r>
            <a:r>
              <a:rPr lang="en-US" i="1" dirty="0" err="1"/>
              <a:t>E</a:t>
            </a:r>
            <a:r>
              <a:rPr lang="en-US" i="1" baseline="-25000" dirty="0" err="1"/>
              <a:t>k</a:t>
            </a:r>
            <a:r>
              <a:rPr lang="en-US" i="1" dirty="0"/>
              <a:t>(m</a:t>
            </a:r>
            <a:r>
              <a:rPr lang="en-US" i="1" baseline="-25000" dirty="0"/>
              <a:t>2</a:t>
            </a:r>
            <a:r>
              <a:rPr lang="en-US" i="1" dirty="0"/>
              <a:t>) = m</a:t>
            </a:r>
            <a:r>
              <a:rPr lang="en-US" i="1" baseline="-25000" dirty="0"/>
              <a:t>1</a:t>
            </a:r>
            <a:r>
              <a:rPr lang="en-US" i="1" dirty="0"/>
              <a:t> ⊕ m</a:t>
            </a:r>
            <a:r>
              <a:rPr lang="en-US" i="1" baseline="-25000" dirty="0"/>
              <a:t>2</a:t>
            </a:r>
          </a:p>
          <a:p>
            <a:pPr marL="0" indent="0">
              <a:buNone/>
            </a:pPr>
            <a:endParaRPr lang="en-US" i="1" baseline="-25000" dirty="0"/>
          </a:p>
          <a:p>
            <a:pPr marL="0" indent="0">
              <a:buNone/>
            </a:pPr>
            <a:r>
              <a:rPr lang="en-US" dirty="0"/>
              <a:t>Images have a lot of redundant content. </a:t>
            </a:r>
            <a:br>
              <a:rPr lang="en-US" dirty="0"/>
            </a:br>
            <a:r>
              <a:rPr lang="en-US" dirty="0"/>
              <a:t>XOR gives info about both</a:t>
            </a:r>
            <a:endParaRPr lang="en-US" baseline="-25000" dirty="0"/>
          </a:p>
        </p:txBody>
      </p:sp>
      <p:pic>
        <p:nvPicPr>
          <p:cNvPr id="7170" name="Picture 2" descr="Smiley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521"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descr="Message saying \&quot; tit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0250"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pic>
        <p:nvPicPr>
          <p:cNvPr id="7174" name="Picture 6" descr="Smiley overlaying the \&quot; titl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53450" y="3429001"/>
            <a:ext cx="914400" cy="12192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6749143" y="3807769"/>
            <a:ext cx="490840" cy="461665"/>
          </a:xfrm>
          <a:prstGeom prst="rect">
            <a:avLst/>
          </a:prstGeom>
        </p:spPr>
        <p:txBody>
          <a:bodyPr wrap="none">
            <a:spAutoFit/>
          </a:bodyPr>
          <a:lstStyle/>
          <a:p>
            <a:r>
              <a:rPr lang="en-US" sz="2400" dirty="0"/>
              <a:t>⊕</a:t>
            </a:r>
          </a:p>
        </p:txBody>
      </p:sp>
      <p:sp>
        <p:nvSpPr>
          <p:cNvPr id="5" name="Rectangle 4"/>
          <p:cNvSpPr/>
          <p:nvPr/>
        </p:nvSpPr>
        <p:spPr>
          <a:xfrm>
            <a:off x="8194222" y="3807769"/>
            <a:ext cx="337953" cy="461665"/>
          </a:xfrm>
          <a:prstGeom prst="rect">
            <a:avLst/>
          </a:prstGeom>
        </p:spPr>
        <p:txBody>
          <a:bodyPr wrap="none">
            <a:spAutoFit/>
          </a:bodyPr>
          <a:lstStyle/>
          <a:p>
            <a:r>
              <a:rPr lang="en-US" sz="2400" dirty="0"/>
              <a:t>=</a:t>
            </a:r>
          </a:p>
        </p:txBody>
      </p:sp>
    </p:spTree>
    <p:extLst>
      <p:ext uri="{BB962C8B-B14F-4D97-AF65-F5344CB8AC3E}">
        <p14:creationId xmlns:p14="http://schemas.microsoft.com/office/powerpoint/2010/main" val="27149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fade">
                                      <p:cBhvr>
                                        <p:cTn id="3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a </a:t>
            </a:r>
            <a:r>
              <a:rPr lang="en-US" u="sng" dirty="0"/>
              <a:t>Really</a:t>
            </a:r>
            <a:r>
              <a:rPr lang="en-US" dirty="0"/>
              <a:t> Long Key</a:t>
            </a:r>
          </a:p>
        </p:txBody>
      </p:sp>
      <p:sp>
        <p:nvSpPr>
          <p:cNvPr id="3" name="Content Placeholder 2"/>
          <p:cNvSpPr>
            <a:spLocks noGrp="1"/>
          </p:cNvSpPr>
          <p:nvPr>
            <p:ph idx="1"/>
          </p:nvPr>
        </p:nvSpPr>
        <p:spPr/>
        <p:txBody>
          <a:bodyPr>
            <a:normAutofit/>
          </a:bodyPr>
          <a:lstStyle/>
          <a:p>
            <a:r>
              <a:rPr lang="en-US" dirty="0"/>
              <a:t>As long as the sum of lengths of messages you plan to send</a:t>
            </a:r>
          </a:p>
          <a:p>
            <a:endParaRPr lang="en-US" dirty="0"/>
          </a:p>
          <a:p>
            <a:r>
              <a:rPr lang="en-US" dirty="0"/>
              <a:t>In fact, OTP does not even meet standard definitions of security</a:t>
            </a:r>
          </a:p>
          <a:p>
            <a:pPr lvl="1"/>
            <a:r>
              <a:rPr lang="en-US" dirty="0"/>
              <a:t>Need key to be fixed length, message to be arbitrary length </a:t>
            </a:r>
          </a:p>
          <a:p>
            <a:pPr lvl="1"/>
            <a:endParaRPr lang="en-US" dirty="0"/>
          </a:p>
          <a:p>
            <a:r>
              <a:rPr lang="en-US" dirty="0"/>
              <a:t>But we can stretch randomness!</a:t>
            </a:r>
          </a:p>
          <a:p>
            <a:pPr lvl="1"/>
            <a:r>
              <a:rPr lang="en-US" dirty="0"/>
              <a:t>Start with a small key (seed), stretch it, then XOR</a:t>
            </a:r>
          </a:p>
        </p:txBody>
      </p:sp>
    </p:spTree>
    <p:extLst>
      <p:ext uri="{BB962C8B-B14F-4D97-AF65-F5344CB8AC3E}">
        <p14:creationId xmlns:p14="http://schemas.microsoft.com/office/powerpoint/2010/main" val="10552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One-time Pad + PRG = Stream Cipher</a:t>
            </a:r>
          </a:p>
        </p:txBody>
      </p:sp>
      <p:sp>
        <p:nvSpPr>
          <p:cNvPr id="3" name="Content Placeholder 2"/>
          <p:cNvSpPr>
            <a:spLocks noGrp="1"/>
          </p:cNvSpPr>
          <p:nvPr>
            <p:ph idx="1"/>
          </p:nvPr>
        </p:nvSpPr>
        <p:spPr>
          <a:xfrm>
            <a:off x="1981201" y="1600203"/>
            <a:ext cx="6253823" cy="4952999"/>
          </a:xfrm>
        </p:spPr>
        <p:txBody>
          <a:bodyPr>
            <a:normAutofit/>
          </a:bodyPr>
          <a:lstStyle/>
          <a:p>
            <a:r>
              <a:rPr lang="en-US" dirty="0"/>
              <a:t>Alice and Bob have a shared secret key </a:t>
            </a:r>
            <a:r>
              <a:rPr lang="en-US" i="1" dirty="0"/>
              <a:t>k</a:t>
            </a:r>
          </a:p>
          <a:p>
            <a:r>
              <a:rPr lang="en-US" i="1" dirty="0"/>
              <a:t>E(k, x) = g(k) ⊕ x</a:t>
            </a:r>
          </a:p>
          <a:p>
            <a:pPr lvl="1"/>
            <a:r>
              <a:rPr lang="en-US" dirty="0"/>
              <a:t>Alice computes </a:t>
            </a:r>
            <a:r>
              <a:rPr lang="en-US" i="1" dirty="0"/>
              <a:t>g(k)</a:t>
            </a:r>
            <a:r>
              <a:rPr lang="en-US" dirty="0"/>
              <a:t> to needed length</a:t>
            </a:r>
          </a:p>
          <a:p>
            <a:r>
              <a:rPr lang="en-US" i="1" dirty="0"/>
              <a:t>D(k, y) = g(k) ⊕ y</a:t>
            </a:r>
          </a:p>
          <a:p>
            <a:pPr lvl="1"/>
            <a:r>
              <a:rPr lang="en-US" dirty="0"/>
              <a:t>Same procedure recovers plaintext</a:t>
            </a:r>
          </a:p>
          <a:p>
            <a:pPr marL="0" indent="0">
              <a:buNone/>
            </a:pPr>
            <a:endParaRPr lang="en-US" dirty="0"/>
          </a:p>
          <a:p>
            <a:pPr marL="0" indent="0">
              <a:buNone/>
            </a:pPr>
            <a:r>
              <a:rPr lang="en-US" dirty="0"/>
              <a:t>Secure if PRG is secure</a:t>
            </a:r>
          </a:p>
          <a:p>
            <a:pPr marL="0" indent="0">
              <a:buNone/>
            </a:pPr>
            <a:r>
              <a:rPr lang="en-US" b="1" dirty="0">
                <a:solidFill>
                  <a:schemeClr val="tx2">
                    <a:lumMod val="60000"/>
                    <a:lumOff val="40000"/>
                  </a:schemeClr>
                </a:solidFill>
              </a:rPr>
              <a:t>Homework: verify this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750" y="3001962"/>
            <a:ext cx="1771650" cy="228600"/>
          </a:xfrm>
          <a:prstGeom prst="rect">
            <a:avLst/>
          </a:prstGeom>
          <a:ln>
            <a:solidFill>
              <a:schemeClr val="tx1">
                <a:lumMod val="75000"/>
                <a:lumOff val="25000"/>
              </a:schemeClr>
            </a:solidFill>
          </a:ln>
        </p:spPr>
      </p:pic>
      <p:sp>
        <p:nvSpPr>
          <p:cNvPr id="5" name="Rectangle 4"/>
          <p:cNvSpPr/>
          <p:nvPr/>
        </p:nvSpPr>
        <p:spPr>
          <a:xfrm>
            <a:off x="8658355" y="2286000"/>
            <a:ext cx="1772252" cy="228600"/>
          </a:xfrm>
          <a:prstGeom prst="rect">
            <a:avLst/>
          </a:prstGeom>
          <a:pattFill prst="wdDnDiag">
            <a:fgClr>
              <a:schemeClr val="tx1">
                <a:lumMod val="50000"/>
                <a:lumOff val="50000"/>
              </a:schemeClr>
            </a:fgClr>
            <a:bgClr>
              <a:schemeClr val="bg1"/>
            </a:bgClr>
          </a:pattFill>
          <a:ln>
            <a:solidFill>
              <a:schemeClr val="tx1">
                <a:lumMod val="50000"/>
                <a:lumOff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658958" y="3552947"/>
            <a:ext cx="1771650" cy="228600"/>
          </a:xfrm>
          <a:prstGeom prst="rect">
            <a:avLst/>
          </a:prstGeom>
          <a:ln>
            <a:solidFill>
              <a:schemeClr val="tx1">
                <a:lumMod val="75000"/>
                <a:lumOff val="25000"/>
              </a:schemeClr>
            </a:solidFill>
          </a:ln>
        </p:spPr>
      </p:pic>
      <p:sp>
        <p:nvSpPr>
          <p:cNvPr id="8" name="Rectangle 7"/>
          <p:cNvSpPr/>
          <p:nvPr/>
        </p:nvSpPr>
        <p:spPr>
          <a:xfrm>
            <a:off x="9322246" y="2440635"/>
            <a:ext cx="593432" cy="584775"/>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sp>
        <p:nvSpPr>
          <p:cNvPr id="11" name="Rectangle 10"/>
          <p:cNvSpPr/>
          <p:nvPr/>
        </p:nvSpPr>
        <p:spPr>
          <a:xfrm>
            <a:off x="9371135" y="3078163"/>
            <a:ext cx="444152" cy="584776"/>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2189" y="2759294"/>
            <a:ext cx="400050" cy="456762"/>
          </a:xfrm>
          <a:prstGeom prst="rect">
            <a:avLst/>
          </a:prstGeom>
        </p:spPr>
      </p:pic>
      <p:sp>
        <p:nvSpPr>
          <p:cNvPr id="14" name="Rectangle 13"/>
          <p:cNvSpPr/>
          <p:nvPr/>
        </p:nvSpPr>
        <p:spPr>
          <a:xfrm>
            <a:off x="8235023" y="2061022"/>
            <a:ext cx="567784" cy="584776"/>
          </a:xfrm>
          <a:prstGeom prst="rect">
            <a:avLst/>
          </a:prstGeom>
        </p:spPr>
        <p:txBody>
          <a:bodyPr wrap="none">
            <a:spAutoFit/>
          </a:bodyPr>
          <a:lstStyle/>
          <a:p>
            <a:pPr lvl="0">
              <a:spcBef>
                <a:spcPct val="20000"/>
              </a:spcBef>
              <a:buClr>
                <a:prstClr val="white">
                  <a:lumMod val="65000"/>
                </a:prstClr>
              </a:buClr>
            </a:pPr>
            <a:r>
              <a:rPr lang="en-US" sz="3200" dirty="0">
                <a:solidFill>
                  <a:prstClr val="black"/>
                </a:solidFill>
                <a:latin typeface="Lucida Sans" panose="020B0602030504020204" pitchFamily="34" charset="0"/>
              </a:rPr>
              <a:t>m</a:t>
            </a:r>
          </a:p>
        </p:txBody>
      </p:sp>
    </p:spTree>
    <p:extLst>
      <p:ext uri="{BB962C8B-B14F-4D97-AF65-F5344CB8AC3E}">
        <p14:creationId xmlns:p14="http://schemas.microsoft.com/office/powerpoint/2010/main" val="12223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630452"/>
            <a:ext cx="8229600" cy="5429249"/>
          </a:xfrm>
        </p:spPr>
        <p:txBody>
          <a:bodyPr>
            <a:normAutofit fontScale="92500" lnSpcReduction="10000"/>
          </a:bodyPr>
          <a:lstStyle/>
          <a:p>
            <a:r>
              <a:rPr lang="en-US" sz="2800" dirty="0"/>
              <a:t>Idea: Use a </a:t>
            </a:r>
            <a:r>
              <a:rPr lang="en-US" sz="2800" b="1" dirty="0"/>
              <a:t>pseudorandom generator </a:t>
            </a:r>
            <a:r>
              <a:rPr lang="en-US" sz="2800" dirty="0"/>
              <a:t>instead of a truly random pad</a:t>
            </a:r>
            <a:endParaRPr lang="en-US" dirty="0"/>
          </a:p>
          <a:p>
            <a:pPr marL="457200" lvl="1" indent="0">
              <a:buNone/>
            </a:pPr>
            <a:r>
              <a:rPr lang="en-US" dirty="0"/>
              <a:t>(Recall: Secure </a:t>
            </a:r>
            <a:r>
              <a:rPr lang="en-US" b="1" dirty="0"/>
              <a:t>PRG</a:t>
            </a:r>
            <a:r>
              <a:rPr lang="en-US" dirty="0"/>
              <a:t> inputs a seed </a:t>
            </a:r>
            <a:r>
              <a:rPr lang="en-US" b="1" dirty="0"/>
              <a:t>k</a:t>
            </a:r>
            <a:r>
              <a:rPr lang="en-US" dirty="0"/>
              <a:t>, outputs a stream that is practically indistinguishable from true randomness unless you know </a:t>
            </a:r>
            <a:r>
              <a:rPr lang="en-US" b="1" dirty="0"/>
              <a:t>k</a:t>
            </a:r>
            <a:r>
              <a:rPr lang="en-US" dirty="0"/>
              <a:t>)</a:t>
            </a:r>
          </a:p>
          <a:p>
            <a:r>
              <a:rPr lang="en-US" sz="2800" dirty="0"/>
              <a:t>Called a </a:t>
            </a:r>
            <a:r>
              <a:rPr lang="en-US" sz="2800" b="1" dirty="0">
                <a:solidFill>
                  <a:schemeClr val="accent1"/>
                </a:solidFill>
              </a:rPr>
              <a:t>stream cipher</a:t>
            </a:r>
            <a:r>
              <a:rPr lang="en-US" sz="2800" dirty="0"/>
              <a:t>:</a:t>
            </a:r>
          </a:p>
          <a:p>
            <a:pPr marL="914400" lvl="1" indent="-457200">
              <a:buFont typeface="+mj-lt"/>
              <a:buAutoNum type="arabicPeriod"/>
            </a:pPr>
            <a:r>
              <a:rPr lang="en-US" dirty="0"/>
              <a:t>Start with shared secret key </a:t>
            </a:r>
            <a:r>
              <a:rPr lang="en-US" b="1" dirty="0"/>
              <a:t>k</a:t>
            </a:r>
            <a:endParaRPr lang="en-US" dirty="0"/>
          </a:p>
          <a:p>
            <a:pPr marL="914400" lvl="1" indent="-457200">
              <a:buFont typeface="+mj-lt"/>
              <a:buAutoNum type="arabicPeriod"/>
            </a:pPr>
            <a:r>
              <a:rPr lang="en-US" dirty="0"/>
              <a:t>Alice &amp; Bob each use </a:t>
            </a:r>
            <a:r>
              <a:rPr lang="en-US" b="1" dirty="0"/>
              <a:t>k</a:t>
            </a:r>
            <a:r>
              <a:rPr lang="en-US" dirty="0"/>
              <a:t> to seed the PRG</a:t>
            </a:r>
          </a:p>
          <a:p>
            <a:pPr marL="914400" lvl="1" indent="-457200">
              <a:buFont typeface="+mj-lt"/>
              <a:buAutoNum type="arabicPeriod"/>
            </a:pPr>
            <a:r>
              <a:rPr lang="en-US" dirty="0"/>
              <a:t>To encrypt, Alice XORs next bit of her generator’s output with next bit of plaintext</a:t>
            </a:r>
          </a:p>
          <a:p>
            <a:pPr marL="914400" lvl="1" indent="-457200">
              <a:buFont typeface="+mj-lt"/>
              <a:buAutoNum type="arabicPeriod"/>
            </a:pPr>
            <a:r>
              <a:rPr lang="en-US" dirty="0"/>
              <a:t>To decrypt, Bob XORs next bit of his generator’s output with next bit of ciphertext</a:t>
            </a:r>
          </a:p>
          <a:p>
            <a:pPr marL="457200" indent="-457200"/>
            <a:r>
              <a:rPr lang="en-US" sz="2800" dirty="0"/>
              <a:t>Works nicely, but: don’t </a:t>
            </a:r>
            <a:r>
              <a:rPr lang="en-US" sz="2800" i="1" u="sng" dirty="0"/>
              <a:t>ever</a:t>
            </a:r>
            <a:r>
              <a:rPr lang="en-US" sz="2800" dirty="0"/>
              <a:t> reuse the key, or the generator output bits</a:t>
            </a:r>
          </a:p>
        </p:txBody>
      </p:sp>
    </p:spTree>
    <p:extLst>
      <p:ext uri="{BB962C8B-B14F-4D97-AF65-F5344CB8AC3E}">
        <p14:creationId xmlns:p14="http://schemas.microsoft.com/office/powerpoint/2010/main" val="284117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6057899"/>
          </a:xfrm>
        </p:spPr>
        <p:txBody>
          <a:bodyPr>
            <a:normAutofit lnSpcReduction="10000"/>
          </a:bodyPr>
          <a:lstStyle/>
          <a:p>
            <a:r>
              <a:rPr lang="en-US" dirty="0"/>
              <a:t>Another approach: </a:t>
            </a:r>
            <a:r>
              <a:rPr lang="en-US" b="1" dirty="0">
                <a:solidFill>
                  <a:schemeClr val="accent1"/>
                </a:solidFill>
              </a:rPr>
              <a:t>Block Ciphers</a:t>
            </a:r>
          </a:p>
          <a:p>
            <a:pPr marL="457200" lvl="1" indent="-457200"/>
            <a:r>
              <a:rPr lang="en-US" dirty="0"/>
              <a:t>Function that encrypts fixed-size blocks with a reusable key.</a:t>
            </a:r>
          </a:p>
          <a:p>
            <a:pPr marL="457200" lvl="1" indent="-457200"/>
            <a:r>
              <a:rPr lang="en-US" dirty="0"/>
              <a:t>Inverse function decrypts when used with same key.</a:t>
            </a:r>
          </a:p>
          <a:p>
            <a:pPr marL="457200" lvl="1" indent="-457200"/>
            <a:r>
              <a:rPr lang="en-US" dirty="0"/>
              <a:t>The most commonly used approach to encrypting for confidentiality.</a:t>
            </a:r>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a:spcBef>
                <a:spcPts val="3600"/>
              </a:spcBef>
            </a:pPr>
            <a:endParaRPr lang="en-US" sz="3000" dirty="0"/>
          </a:p>
          <a:p>
            <a:pPr>
              <a:spcBef>
                <a:spcPts val="3600"/>
              </a:spcBef>
            </a:pPr>
            <a:r>
              <a:rPr lang="en-US" sz="3000" dirty="0"/>
              <a:t>A block cipher is </a:t>
            </a:r>
            <a:r>
              <a:rPr lang="en-US" sz="3000" u="sng" dirty="0"/>
              <a:t>not</a:t>
            </a:r>
            <a:r>
              <a:rPr lang="en-US" sz="3000" dirty="0"/>
              <a:t> a </a:t>
            </a:r>
            <a:br>
              <a:rPr lang="en-US" sz="3000" dirty="0"/>
            </a:br>
            <a:r>
              <a:rPr lang="en-US" sz="3000" dirty="0"/>
              <a:t>pseudorandom function  </a:t>
            </a:r>
            <a:r>
              <a:rPr lang="en-US" sz="2400" dirty="0">
                <a:solidFill>
                  <a:schemeClr val="accent5"/>
                </a:solidFill>
              </a:rPr>
              <a:t>[Why?]</a:t>
            </a:r>
          </a:p>
        </p:txBody>
      </p:sp>
      <p:sp>
        <p:nvSpPr>
          <p:cNvPr id="3" name="Rectangle 2"/>
          <p:cNvSpPr/>
          <p:nvPr/>
        </p:nvSpPr>
        <p:spPr>
          <a:xfrm>
            <a:off x="5673213" y="3617043"/>
            <a:ext cx="132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a:t>
            </a:r>
            <a:r>
              <a:rPr lang="en-US" sz="3600" baseline="-25000" dirty="0" err="1"/>
              <a:t>k</a:t>
            </a:r>
            <a:endParaRPr lang="en-US" baseline="-25000" dirty="0"/>
          </a:p>
        </p:txBody>
      </p:sp>
      <p:cxnSp>
        <p:nvCxnSpPr>
          <p:cNvPr id="5" name="Straight Arrow Connector 4"/>
          <p:cNvCxnSpPr/>
          <p:nvPr/>
        </p:nvCxnSpPr>
        <p:spPr>
          <a:xfrm>
            <a:off x="6333613" y="3314701"/>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5213" y="3959943"/>
            <a:ext cx="508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3613" y="4302844"/>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38274" y="2933270"/>
            <a:ext cx="1654019" cy="584776"/>
          </a:xfrm>
          <a:prstGeom prst="rect">
            <a:avLst/>
          </a:prstGeom>
          <a:noFill/>
        </p:spPr>
        <p:txBody>
          <a:bodyPr wrap="none" rtlCol="0">
            <a:spAutoFit/>
          </a:bodyPr>
          <a:lstStyle/>
          <a:p>
            <a:r>
              <a:rPr lang="en-US" sz="3200" dirty="0"/>
              <a:t>Plaintext</a:t>
            </a:r>
            <a:endParaRPr lang="en-US" dirty="0"/>
          </a:p>
        </p:txBody>
      </p:sp>
      <p:sp>
        <p:nvSpPr>
          <p:cNvPr id="11" name="TextBox 10"/>
          <p:cNvSpPr txBox="1"/>
          <p:nvPr/>
        </p:nvSpPr>
        <p:spPr>
          <a:xfrm>
            <a:off x="5049803" y="4514851"/>
            <a:ext cx="1932941" cy="584776"/>
          </a:xfrm>
          <a:prstGeom prst="rect">
            <a:avLst/>
          </a:prstGeom>
          <a:noFill/>
        </p:spPr>
        <p:txBody>
          <a:bodyPr wrap="none" rtlCol="0">
            <a:spAutoFit/>
          </a:bodyPr>
          <a:lstStyle/>
          <a:p>
            <a:r>
              <a:rPr lang="en-US" sz="3200" dirty="0" err="1"/>
              <a:t>Ciphertext</a:t>
            </a:r>
            <a:endParaRPr lang="en-US" dirty="0"/>
          </a:p>
        </p:txBody>
      </p:sp>
      <p:sp>
        <p:nvSpPr>
          <p:cNvPr id="12" name="TextBox 11"/>
          <p:cNvSpPr txBox="1"/>
          <p:nvPr/>
        </p:nvSpPr>
        <p:spPr>
          <a:xfrm>
            <a:off x="4165601" y="3740652"/>
            <a:ext cx="787796" cy="584776"/>
          </a:xfrm>
          <a:prstGeom prst="rect">
            <a:avLst/>
          </a:prstGeom>
          <a:noFill/>
        </p:spPr>
        <p:txBody>
          <a:bodyPr wrap="none" rtlCol="0">
            <a:spAutoFit/>
          </a:bodyPr>
          <a:lstStyle/>
          <a:p>
            <a:r>
              <a:rPr lang="en-US" sz="3200" dirty="0"/>
              <a:t>Key</a:t>
            </a:r>
            <a:endParaRPr lang="en-US" dirty="0"/>
          </a:p>
        </p:txBody>
      </p:sp>
    </p:spTree>
    <p:extLst>
      <p:ext uri="{BB962C8B-B14F-4D97-AF65-F5344CB8AC3E}">
        <p14:creationId xmlns:p14="http://schemas.microsoft.com/office/powerpoint/2010/main" val="15479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EFEBEC-6080-6E45-B324-70093CD3A00F}"/>
              </a:ext>
            </a:extLst>
          </p:cNvPr>
          <p:cNvSpPr>
            <a:spLocks noGrp="1"/>
          </p:cNvSpPr>
          <p:nvPr>
            <p:ph type="title"/>
          </p:nvPr>
        </p:nvSpPr>
        <p:spPr>
          <a:xfrm>
            <a:off x="838200" y="1377247"/>
            <a:ext cx="10515600" cy="1325563"/>
          </a:xfrm>
        </p:spPr>
        <p:txBody>
          <a:bodyPr/>
          <a:lstStyle/>
          <a:p>
            <a:pPr algn="ctr"/>
            <a:r>
              <a:rPr lang="en-US" dirty="0"/>
              <a:t>Key Management</a:t>
            </a:r>
          </a:p>
        </p:txBody>
      </p:sp>
    </p:spTree>
    <p:extLst>
      <p:ext uri="{BB962C8B-B14F-4D97-AF65-F5344CB8AC3E}">
        <p14:creationId xmlns:p14="http://schemas.microsoft.com/office/powerpoint/2010/main" val="306302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25512"/>
          </a:xfrm>
        </p:spPr>
        <p:txBody>
          <a:bodyPr>
            <a:normAutofit/>
          </a:bodyPr>
          <a:lstStyle/>
          <a:p>
            <a:r>
              <a:rPr lang="en-US" sz="4800" dirty="0"/>
              <a:t>What Happens with N People?</a:t>
            </a:r>
          </a:p>
        </p:txBody>
      </p:sp>
      <p:sp>
        <p:nvSpPr>
          <p:cNvPr id="3" name="Content Placeholder 2"/>
          <p:cNvSpPr>
            <a:spLocks noGrp="1"/>
          </p:cNvSpPr>
          <p:nvPr>
            <p:ph sz="half" idx="1"/>
          </p:nvPr>
        </p:nvSpPr>
        <p:spPr/>
        <p:txBody>
          <a:bodyPr>
            <a:normAutofit/>
          </a:bodyPr>
          <a:lstStyle/>
          <a:p>
            <a:pPr marL="0" indent="0">
              <a:buNone/>
            </a:pPr>
            <a:r>
              <a:rPr lang="en-US" dirty="0"/>
              <a:t>All N share a key?</a:t>
            </a:r>
          </a:p>
          <a:p>
            <a:pPr lvl="1"/>
            <a:r>
              <a:rPr lang="en-US" dirty="0"/>
              <a:t>Read each others’ messages</a:t>
            </a:r>
          </a:p>
          <a:p>
            <a:pPr lvl="1"/>
            <a:r>
              <a:rPr lang="en-US" dirty="0"/>
              <a:t>Impersonate each other</a:t>
            </a:r>
          </a:p>
          <a:p>
            <a:pPr lvl="1"/>
            <a:endParaRPr lang="en-US" dirty="0"/>
          </a:p>
        </p:txBody>
      </p:sp>
      <p:sp>
        <p:nvSpPr>
          <p:cNvPr id="4" name="Content Placeholder 3"/>
          <p:cNvSpPr>
            <a:spLocks noGrp="1"/>
          </p:cNvSpPr>
          <p:nvPr>
            <p:ph sz="half" idx="2"/>
          </p:nvPr>
        </p:nvSpPr>
        <p:spPr/>
        <p:txBody>
          <a:bodyPr>
            <a:normAutofit/>
          </a:bodyPr>
          <a:lstStyle/>
          <a:p>
            <a:pPr marL="0" indent="0">
              <a:buNone/>
            </a:pPr>
            <a:r>
              <a:rPr lang="en-US" dirty="0"/>
              <a:t>Each pair share a key?</a:t>
            </a:r>
          </a:p>
          <a:p>
            <a:pPr lvl="1"/>
            <a:r>
              <a:rPr lang="en-US" dirty="0"/>
              <a:t>N keys per participant</a:t>
            </a:r>
          </a:p>
          <a:p>
            <a:pPr lvl="1"/>
            <a:r>
              <a:rPr lang="en-US" dirty="0"/>
              <a:t>Key setup is a nightmare</a:t>
            </a:r>
          </a:p>
          <a:p>
            <a:endParaRPr lang="en-US" dirty="0"/>
          </a:p>
        </p:txBody>
      </p:sp>
      <p:sp>
        <p:nvSpPr>
          <p:cNvPr id="5" name="Cloud"/>
          <p:cNvSpPr>
            <a:spLocks noChangeAspect="1" noEditPoints="1" noChangeArrowheads="1"/>
          </p:cNvSpPr>
          <p:nvPr/>
        </p:nvSpPr>
        <p:spPr bwMode="auto">
          <a:xfrm>
            <a:off x="1790088" y="4308476"/>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960683"/>
            <a:ext cx="533400" cy="533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876" y="4961193"/>
            <a:ext cx="532891" cy="532891"/>
          </a:xfrm>
          <a:prstGeom prst="rect">
            <a:avLst/>
          </a:prstGeom>
        </p:spPr>
      </p:pic>
      <p:pic>
        <p:nvPicPr>
          <p:cNvPr id="8" name="Picture 4" descr="Emoticons-Evil-icon.png (512×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76" y="4711385"/>
            <a:ext cx="1143000" cy="1143000"/>
          </a:xfrm>
          <a:prstGeom prst="rect">
            <a:avLst/>
          </a:prstGeom>
          <a:noFill/>
          <a:extLst>
            <a:ext uri="{909E8E84-426E-40dd-AFC4-6F175D3DCCD1}">
              <a14:hiddenFill xmlns:a14="http://schemas.microsoft.com/office/drawing/2010/main" xmlns="">
                <a:solidFill>
                  <a:srgbClr val="FFFFFF"/>
                </a:solidFill>
              </a14:hiddenFill>
            </a:ext>
          </a:extLst>
        </p:spPr>
      </p:pic>
      <p:pic>
        <p:nvPicPr>
          <p:cNvPr id="2050" name="Picture 2" descr="http://icons.iconarchive.com/icons/visualpharm/must-have/256/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801" y="5978529"/>
            <a:ext cx="523875" cy="523875"/>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http://www.abisresources.com/wp-content/uploads/2014/03/Us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9195" y="3733801"/>
            <a:ext cx="574675" cy="574675"/>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www.photoshopfiles.com/photoshop_files/121/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096" y="5908218"/>
            <a:ext cx="664497" cy="664497"/>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24173" y="3810002"/>
            <a:ext cx="321139" cy="433212"/>
          </a:xfrm>
          <a:prstGeom prst="rect">
            <a:avLst/>
          </a:prstGeom>
        </p:spPr>
      </p:pic>
      <p:sp>
        <p:nvSpPr>
          <p:cNvPr id="13" name="Right Arrow 12"/>
          <p:cNvSpPr/>
          <p:nvPr/>
        </p:nvSpPr>
        <p:spPr>
          <a:xfrm>
            <a:off x="1348792" y="5105404"/>
            <a:ext cx="1278885" cy="316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6197600" y="3810001"/>
            <a:ext cx="5613400" cy="2692403"/>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2400" dirty="0">
                <a:latin typeface="Lucida Sans" panose="020B0602030504020204" pitchFamily="34" charset="0"/>
              </a:rPr>
              <a:t>Model: crypto is the only protection</a:t>
            </a:r>
          </a:p>
          <a:p>
            <a:endParaRPr lang="en-US" sz="2400" dirty="0">
              <a:latin typeface="Lucida Sans" panose="020B0602030504020204" pitchFamily="34" charset="0"/>
            </a:endParaRPr>
          </a:p>
          <a:p>
            <a:r>
              <a:rPr lang="en-US" sz="2400" dirty="0">
                <a:latin typeface="Lucida Sans" panose="020B0602030504020204" pitchFamily="34" charset="0"/>
              </a:rPr>
              <a:t>Always broadcast to the network</a:t>
            </a:r>
          </a:p>
          <a:p>
            <a:endParaRPr lang="en-US" sz="2400" dirty="0">
              <a:latin typeface="Lucida Sans" panose="020B0602030504020204" pitchFamily="34" charset="0"/>
            </a:endParaRPr>
          </a:p>
          <a:p>
            <a:r>
              <a:rPr lang="en-US" sz="2400" dirty="0">
                <a:latin typeface="Lucida Sans" panose="020B0602030504020204" pitchFamily="34" charset="0"/>
              </a:rPr>
              <a:t>No such thing as sending a message only to one recipient</a:t>
            </a:r>
          </a:p>
        </p:txBody>
      </p:sp>
    </p:spTree>
    <p:extLst>
      <p:ext uri="{BB962C8B-B14F-4D97-AF65-F5344CB8AC3E}">
        <p14:creationId xmlns:p14="http://schemas.microsoft.com/office/powerpoint/2010/main" val="323391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500"/>
                                        <p:tgtEl>
                                          <p:spTgt spid="4">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P spid="13"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16" name="Content Placeholder 15"/>
          <p:cNvSpPr>
            <a:spLocks noGrp="1"/>
          </p:cNvSpPr>
          <p:nvPr>
            <p:ph idx="1"/>
          </p:nvPr>
        </p:nvSpPr>
        <p:spPr>
          <a:xfrm>
            <a:off x="1981200" y="4419602"/>
            <a:ext cx="8229600" cy="2057399"/>
          </a:xfrm>
        </p:spPr>
        <p:txBody>
          <a:bodyPr>
            <a:normAutofit/>
          </a:bodyPr>
          <a:lstStyle/>
          <a:p>
            <a:pPr marL="0" indent="0">
              <a:buNone/>
            </a:pPr>
            <a:r>
              <a:rPr lang="en-US" dirty="0"/>
              <a:t>Focus on confidentiality</a:t>
            </a:r>
          </a:p>
          <a:p>
            <a:pPr marL="0" indent="0">
              <a:buNone/>
            </a:pPr>
            <a:endParaRPr lang="en-US" dirty="0"/>
          </a:p>
          <a:p>
            <a:pPr marL="0" indent="0">
              <a:buNone/>
            </a:pPr>
            <a:r>
              <a:rPr lang="en-US" dirty="0"/>
              <a:t>Assume worst case: Eve can read transmitted message</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4488411" y="3515380"/>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2" name="Cloud"/>
          <p:cNvSpPr>
            <a:spLocks noChangeAspect="1" noEditPoints="1" noChangeArrowheads="1"/>
          </p:cNvSpPr>
          <p:nvPr/>
        </p:nvSpPr>
        <p:spPr bwMode="auto">
          <a:xfrm>
            <a:off x="4044392" y="1666877"/>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2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0424" y="2382055"/>
            <a:ext cx="565287" cy="753716"/>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4836486" y="3515380"/>
            <a:ext cx="765178" cy="523220"/>
          </a:xfrm>
          <a:prstGeom prst="rect">
            <a:avLst/>
          </a:prstGeom>
          <a:noFill/>
        </p:spPr>
        <p:txBody>
          <a:bodyPr wrap="none" rtlCol="0">
            <a:spAutoFit/>
          </a:bodyPr>
          <a:lstStyle/>
          <a:p>
            <a:r>
              <a:rPr lang="en-US" sz="2800" dirty="0">
                <a:latin typeface="Lucida Sans" panose="020B0602030504020204" pitchFamily="34" charset="0"/>
              </a:rPr>
              <a:t>Eve</a:t>
            </a:r>
          </a:p>
        </p:txBody>
      </p:sp>
      <p:sp>
        <p:nvSpPr>
          <p:cNvPr id="26" name="Right Arrow 25"/>
          <p:cNvSpPr/>
          <p:nvPr/>
        </p:nvSpPr>
        <p:spPr>
          <a:xfrm>
            <a:off x="3002510"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a:off x="6326284"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77492" y="3515380"/>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29" name="TextBox 28"/>
          <p:cNvSpPr txBox="1"/>
          <p:nvPr/>
        </p:nvSpPr>
        <p:spPr>
          <a:xfrm>
            <a:off x="7345542" y="3515380"/>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32" name="Right Arrow 31"/>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5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xit" presetSubtype="0" fill="hold" grpId="0"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p:bldP spid="22" grpId="0" animBg="1"/>
      <p:bldP spid="25" grpId="0"/>
      <p:bldP spid="26"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3366FF"/>
                </a:solidFill>
              </a:rPr>
              <a:t>Exercise:</a:t>
            </a:r>
          </a:p>
          <a:p>
            <a:r>
              <a:rPr lang="en-US" dirty="0"/>
              <a:t>100 people all communicating with each other, how many keys are needed?  (using symmetric key crypto)</a:t>
            </a:r>
          </a:p>
        </p:txBody>
      </p:sp>
    </p:spTree>
    <p:extLst>
      <p:ext uri="{BB962C8B-B14F-4D97-AF65-F5344CB8AC3E}">
        <p14:creationId xmlns:p14="http://schemas.microsoft.com/office/powerpoint/2010/main" val="188078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1976: </a:t>
            </a:r>
            <a:r>
              <a:rPr lang="en-US" dirty="0" err="1"/>
              <a:t>Diffie</a:t>
            </a:r>
            <a:r>
              <a:rPr lang="en-US" dirty="0"/>
              <a:t>-Hellman Key Exchange</a:t>
            </a:r>
          </a:p>
        </p:txBody>
      </p:sp>
      <p:sp>
        <p:nvSpPr>
          <p:cNvPr id="3" name="Content Placeholder 2"/>
          <p:cNvSpPr>
            <a:spLocks noGrp="1"/>
          </p:cNvSpPr>
          <p:nvPr>
            <p:ph idx="1"/>
          </p:nvPr>
        </p:nvSpPr>
        <p:spPr/>
        <p:txBody>
          <a:bodyPr/>
          <a:lstStyle/>
          <a:p>
            <a:pPr marL="0" indent="0">
              <a:buNone/>
            </a:pPr>
            <a:r>
              <a:rPr lang="en-US" dirty="0"/>
              <a:t>Paper titled “New directions in cryptography”</a:t>
            </a:r>
          </a:p>
        </p:txBody>
      </p:sp>
      <p:grpSp>
        <p:nvGrpSpPr>
          <p:cNvPr id="6" name="Group 5"/>
          <p:cNvGrpSpPr/>
          <p:nvPr/>
        </p:nvGrpSpPr>
        <p:grpSpPr>
          <a:xfrm>
            <a:off x="3897965" y="2819402"/>
            <a:ext cx="2300521" cy="3099376"/>
            <a:chOff x="3897959" y="2819400"/>
            <a:chExt cx="2300522" cy="3099376"/>
          </a:xfrm>
        </p:grpSpPr>
        <p:pic>
          <p:nvPicPr>
            <p:cNvPr id="9218" name="Picture 2" descr="https://encrypted-tbn2.gstatic.com/images?q=tbn:ANd9GcRme5skJ_sLdTm5lLZJpcafQ9_yd-nEIprf5C5Jp5E_Er3mbf9z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97959" y="2819400"/>
              <a:ext cx="1740842" cy="2438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929910" y="5334001"/>
              <a:ext cx="2268571" cy="584775"/>
            </a:xfrm>
            <a:prstGeom prst="rect">
              <a:avLst/>
            </a:prstGeom>
            <a:noFill/>
          </p:spPr>
          <p:txBody>
            <a:bodyPr wrap="none" rtlCol="0">
              <a:spAutoFit/>
            </a:bodyPr>
            <a:lstStyle/>
            <a:p>
              <a:r>
                <a:rPr lang="en-US" sz="3200" dirty="0">
                  <a:latin typeface="Lucida Sans" panose="020B0602030504020204" pitchFamily="34" charset="0"/>
                </a:rPr>
                <a:t>Whit </a:t>
              </a:r>
              <a:r>
                <a:rPr lang="en-US" sz="3200" dirty="0" err="1">
                  <a:latin typeface="Lucida Sans" panose="020B0602030504020204" pitchFamily="34" charset="0"/>
                </a:rPr>
                <a:t>Diffie</a:t>
              </a:r>
              <a:endParaRPr lang="en-US" sz="3200" dirty="0">
                <a:latin typeface="Lucida Sans" panose="020B0602030504020204" pitchFamily="34" charset="0"/>
              </a:endParaRPr>
            </a:p>
          </p:txBody>
        </p:sp>
      </p:grpSp>
      <p:grpSp>
        <p:nvGrpSpPr>
          <p:cNvPr id="8" name="Group 7"/>
          <p:cNvGrpSpPr/>
          <p:nvPr/>
        </p:nvGrpSpPr>
        <p:grpSpPr>
          <a:xfrm>
            <a:off x="6355087" y="2819403"/>
            <a:ext cx="3063659" cy="3099375"/>
            <a:chOff x="6355080" y="2819400"/>
            <a:chExt cx="3063659" cy="3099375"/>
          </a:xfrm>
        </p:grpSpPr>
        <p:pic>
          <p:nvPicPr>
            <p:cNvPr id="5" name="Picture 2" descr="https://encrypted-tbn2.gstatic.com/images?q=tbn:ANd9GcRme5skJ_sLdTm5lLZJpcafQ9_yd-nEIprf5C5Jp5E_Er3mbf9za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
            <a:stretch/>
          </p:blipFill>
          <p:spPr bwMode="auto">
            <a:xfrm>
              <a:off x="6477000" y="2819400"/>
              <a:ext cx="2045643" cy="24384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6355080" y="5334000"/>
              <a:ext cx="3063659" cy="584775"/>
            </a:xfrm>
            <a:prstGeom prst="rect">
              <a:avLst/>
            </a:prstGeom>
            <a:noFill/>
          </p:spPr>
          <p:txBody>
            <a:bodyPr wrap="none" rtlCol="0">
              <a:spAutoFit/>
            </a:bodyPr>
            <a:lstStyle/>
            <a:p>
              <a:r>
                <a:rPr lang="en-US" sz="3200" dirty="0">
                  <a:latin typeface="Lucida Sans" panose="020B0602030504020204" pitchFamily="34" charset="0"/>
                </a:rPr>
                <a:t>Marty Hellman</a:t>
              </a:r>
            </a:p>
          </p:txBody>
        </p:sp>
      </p:grpSp>
      <p:sp>
        <p:nvSpPr>
          <p:cNvPr id="9" name="TextBox 8"/>
          <p:cNvSpPr txBox="1"/>
          <p:nvPr/>
        </p:nvSpPr>
        <p:spPr>
          <a:xfrm>
            <a:off x="471358" y="3115884"/>
            <a:ext cx="3325685" cy="1938992"/>
          </a:xfrm>
          <a:prstGeom prst="rect">
            <a:avLst/>
          </a:prstGeom>
          <a:solidFill>
            <a:srgbClr val="BFBFBF"/>
          </a:solidFill>
        </p:spPr>
        <p:txBody>
          <a:bodyPr wrap="square" rtlCol="0">
            <a:spAutoFit/>
          </a:bodyPr>
          <a:lstStyle/>
          <a:p>
            <a:r>
              <a:rPr lang="en-US" sz="2400" dirty="0"/>
              <a:t>Problem:</a:t>
            </a:r>
          </a:p>
          <a:p>
            <a:pPr marL="380990" indent="-380990">
              <a:buFont typeface="Arial"/>
              <a:buChar char="•"/>
            </a:pPr>
            <a:r>
              <a:rPr lang="en-US" sz="2400" dirty="0"/>
              <a:t>Public encryption key</a:t>
            </a:r>
          </a:p>
          <a:p>
            <a:pPr marL="380990" indent="-380990">
              <a:buFont typeface="Arial"/>
              <a:buChar char="•"/>
            </a:pPr>
            <a:r>
              <a:rPr lang="en-US" sz="2400" dirty="0"/>
              <a:t>Decryption key secret</a:t>
            </a:r>
          </a:p>
          <a:p>
            <a:pPr marL="380990" indent="-380990">
              <a:buFont typeface="Arial"/>
              <a:buChar char="•"/>
            </a:pPr>
            <a:endParaRPr lang="en-US" sz="2400" dirty="0"/>
          </a:p>
          <a:p>
            <a:r>
              <a:rPr lang="en-US" sz="2400" dirty="0"/>
              <a:t>Only partial answer…</a:t>
            </a:r>
          </a:p>
        </p:txBody>
      </p:sp>
    </p:spTree>
    <p:extLst>
      <p:ext uri="{BB962C8B-B14F-4D97-AF65-F5344CB8AC3E}">
        <p14:creationId xmlns:p14="http://schemas.microsoft.com/office/powerpoint/2010/main" val="341803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731886"/>
            <a:ext cx="10972800" cy="5200649"/>
          </a:xfrm>
        </p:spPr>
        <p:txBody>
          <a:bodyPr>
            <a:normAutofit fontScale="77500" lnSpcReduction="20000"/>
          </a:bodyPr>
          <a:lstStyle/>
          <a:p>
            <a:pPr algn="ctr"/>
            <a:r>
              <a:rPr lang="en-US" sz="5467" b="1" dirty="0" err="1"/>
              <a:t>Diffie</a:t>
            </a:r>
            <a:r>
              <a:rPr lang="en-US" sz="5467" b="1" dirty="0"/>
              <a:t>-Hellman Protocol: Deriving a Shared Key</a:t>
            </a:r>
          </a:p>
          <a:p>
            <a:r>
              <a:rPr lang="en-US" sz="4000" b="1" dirty="0"/>
              <a:t>Amazing fact:</a:t>
            </a:r>
            <a:br>
              <a:rPr lang="en-US" sz="4000" b="1" dirty="0"/>
            </a:br>
            <a:r>
              <a:rPr lang="en-US" sz="3733" dirty="0"/>
              <a:t>Alice and Bob can have a </a:t>
            </a:r>
            <a:r>
              <a:rPr lang="en-US" sz="3733" u="sng" dirty="0"/>
              <a:t>public</a:t>
            </a:r>
            <a:r>
              <a:rPr lang="en-US" sz="3733" dirty="0"/>
              <a:t> conversation to derive a shared key!</a:t>
            </a:r>
            <a:br>
              <a:rPr lang="en-US" sz="3733" dirty="0"/>
            </a:br>
            <a:endParaRPr lang="en-US" sz="3733" dirty="0"/>
          </a:p>
          <a:p>
            <a:r>
              <a:rPr lang="en-US" sz="3733" b="1" dirty="0">
                <a:solidFill>
                  <a:schemeClr val="accent1"/>
                </a:solidFill>
              </a:rPr>
              <a:t>Diffie-Hellman</a:t>
            </a:r>
            <a:r>
              <a:rPr lang="en-US" sz="3733" dirty="0"/>
              <a:t> (</a:t>
            </a:r>
            <a:r>
              <a:rPr lang="en-US" sz="3733" b="1" dirty="0">
                <a:solidFill>
                  <a:schemeClr val="accent1"/>
                </a:solidFill>
              </a:rPr>
              <a:t>D-H</a:t>
            </a:r>
            <a:r>
              <a:rPr lang="en-US" sz="3733" dirty="0"/>
              <a:t>) </a:t>
            </a:r>
            <a:r>
              <a:rPr lang="en-US" sz="3733" b="1" dirty="0">
                <a:solidFill>
                  <a:schemeClr val="accent1"/>
                </a:solidFill>
              </a:rPr>
              <a:t>key exchange</a:t>
            </a:r>
          </a:p>
          <a:p>
            <a:pPr lvl="1"/>
            <a:r>
              <a:rPr lang="en-US" sz="3200" dirty="0"/>
              <a:t>1976: Whit Diffie, Marty Hellman </a:t>
            </a:r>
            <a:br>
              <a:rPr lang="en-US" sz="3200" dirty="0"/>
            </a:br>
            <a:r>
              <a:rPr lang="en-US" sz="3200" dirty="0"/>
              <a:t>with ideas from Ralph Merkle </a:t>
            </a:r>
            <a:br>
              <a:rPr lang="en-US" sz="3200" dirty="0"/>
            </a:br>
            <a:r>
              <a:rPr lang="en-US" sz="3200" dirty="0"/>
              <a:t>(earlier, in secret, by Malcolm Williamson of British intelligence agency)</a:t>
            </a:r>
            <a:br>
              <a:rPr lang="en-US" sz="3200" dirty="0"/>
            </a:br>
            <a:endParaRPr lang="en-US" sz="3200" dirty="0"/>
          </a:p>
          <a:p>
            <a:pPr lvl="1"/>
            <a:r>
              <a:rPr lang="en-US" sz="3200" dirty="0"/>
              <a:t>Relies on a mathematical hardness assumption called </a:t>
            </a:r>
            <a:r>
              <a:rPr lang="en-US" sz="3200" i="1" dirty="0"/>
              <a:t>discrete log problem </a:t>
            </a:r>
            <a:br>
              <a:rPr lang="en-US" sz="3200" i="1" dirty="0"/>
            </a:br>
            <a:r>
              <a:rPr lang="en-US" sz="3200" dirty="0"/>
              <a:t>(a problem believed to be hard)</a:t>
            </a:r>
          </a:p>
        </p:txBody>
      </p:sp>
    </p:spTree>
    <p:extLst>
      <p:ext uri="{BB962C8B-B14F-4D97-AF65-F5344CB8AC3E}">
        <p14:creationId xmlns:p14="http://schemas.microsoft.com/office/powerpoint/2010/main" val="243786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Multiplicative Groups</a:t>
            </a:r>
          </a:p>
        </p:txBody>
      </p:sp>
      <p:sp>
        <p:nvSpPr>
          <p:cNvPr id="4" name="Content Placeholder 3"/>
          <p:cNvSpPr>
            <a:spLocks noGrp="1"/>
          </p:cNvSpPr>
          <p:nvPr>
            <p:ph idx="1"/>
          </p:nvPr>
        </p:nvSpPr>
        <p:spPr/>
        <p:txBody>
          <a:bodyPr>
            <a:normAutofit/>
          </a:bodyPr>
          <a:lstStyle/>
          <a:p>
            <a:r>
              <a:rPr lang="en-US" dirty="0"/>
              <a:t>Multiplicative operations on group </a:t>
            </a:r>
            <a:r>
              <a:rPr lang="en-US" dirty="0" err="1"/>
              <a:t>Z</a:t>
            </a:r>
            <a:r>
              <a:rPr lang="en-US" baseline="-25000" dirty="0" err="1"/>
              <a:t>p</a:t>
            </a:r>
            <a:r>
              <a:rPr lang="en-US" baseline="30000" dirty="0"/>
              <a:t>*</a:t>
            </a:r>
            <a:r>
              <a:rPr lang="en-US" dirty="0"/>
              <a:t>.</a:t>
            </a:r>
          </a:p>
          <a:p>
            <a:pPr lvl="1"/>
            <a:r>
              <a:rPr lang="en-US" dirty="0"/>
              <a:t>At some point, the numbers start to repeat</a:t>
            </a:r>
          </a:p>
          <a:p>
            <a:pPr lvl="1"/>
            <a:r>
              <a:rPr lang="en-US" dirty="0"/>
              <a:t>Period of this repetition is called the </a:t>
            </a:r>
            <a:r>
              <a:rPr lang="en-US" i="1" dirty="0"/>
              <a:t>order</a:t>
            </a:r>
          </a:p>
          <a:p>
            <a:r>
              <a:rPr lang="en-US" dirty="0"/>
              <a:t>Any g that generates the whole group is called a </a:t>
            </a:r>
            <a:r>
              <a:rPr lang="en-US" i="1" dirty="0"/>
              <a:t>primitive element</a:t>
            </a:r>
            <a:r>
              <a:rPr lang="en-US" dirty="0"/>
              <a:t> (or generator).</a:t>
            </a:r>
          </a:p>
          <a:p>
            <a:pPr lvl="1"/>
            <a:r>
              <a:rPr lang="en-US" dirty="0"/>
              <a:t>Other values of </a:t>
            </a:r>
            <a:r>
              <a:rPr lang="en-US" i="1" dirty="0"/>
              <a:t>g</a:t>
            </a:r>
            <a:r>
              <a:rPr lang="en-US" dirty="0"/>
              <a:t> generate smaller sets (subgroups)</a:t>
            </a:r>
          </a:p>
        </p:txBody>
      </p:sp>
    </p:spTree>
    <p:extLst>
      <p:ext uri="{BB962C8B-B14F-4D97-AF65-F5344CB8AC3E}">
        <p14:creationId xmlns:p14="http://schemas.microsoft.com/office/powerpoint/2010/main" val="26731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Integers Mod 7</a:t>
            </a:r>
          </a:p>
        </p:txBody>
      </p:sp>
      <p:sp>
        <p:nvSpPr>
          <p:cNvPr id="3" name="Content Placeholder 2"/>
          <p:cNvSpPr>
            <a:spLocks noGrp="1"/>
          </p:cNvSpPr>
          <p:nvPr>
            <p:ph idx="1"/>
          </p:nvPr>
        </p:nvSpPr>
        <p:spPr/>
        <p:txBody>
          <a:bodyPr>
            <a:normAutofit/>
          </a:bodyPr>
          <a:lstStyle/>
          <a:p>
            <a:r>
              <a:rPr lang="en-US" dirty="0"/>
              <a:t>Group: Multiplication mod 7</a:t>
            </a:r>
          </a:p>
          <a:p>
            <a:pPr lvl="1"/>
            <a:r>
              <a:rPr lang="en-US" dirty="0"/>
              <a:t>p = 7</a:t>
            </a:r>
          </a:p>
          <a:p>
            <a:pPr lvl="1"/>
            <a:r>
              <a:rPr lang="en-US" dirty="0"/>
              <a:t>g = 3 (generator; try it)</a:t>
            </a:r>
          </a:p>
          <a:p>
            <a:pPr lvl="1"/>
            <a:endParaRPr lang="en-US" dirty="0"/>
          </a:p>
          <a:p>
            <a:r>
              <a:rPr lang="en-US" dirty="0"/>
              <a:t>Elements h = 2 and h = 6 generate sub groups of sizes 3 and 2.  Both divide p-1 (i.e., 6).</a:t>
            </a:r>
          </a:p>
        </p:txBody>
      </p:sp>
      <p:sp>
        <p:nvSpPr>
          <p:cNvPr id="5" name="Rectangle 4"/>
          <p:cNvSpPr/>
          <p:nvPr/>
        </p:nvSpPr>
        <p:spPr>
          <a:xfrm>
            <a:off x="6044696" y="6109544"/>
            <a:ext cx="601980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latin typeface="Lucida Sans" panose="020B0602030504020204" pitchFamily="34" charset="0"/>
              </a:rPr>
              <a:t>Intuition-building exercise</a:t>
            </a:r>
          </a:p>
        </p:txBody>
      </p:sp>
    </p:spTree>
    <p:extLst>
      <p:ext uri="{BB962C8B-B14F-4D97-AF65-F5344CB8AC3E}">
        <p14:creationId xmlns:p14="http://schemas.microsoft.com/office/powerpoint/2010/main" val="399375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rot="16200000" flipH="1">
            <a:off x="4825289" y="3595015"/>
            <a:ext cx="3079256" cy="4031"/>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normAutofit fontScale="62500" lnSpcReduction="20000"/>
          </a:bodyPr>
          <a:lstStyle/>
          <a:p>
            <a:pPr algn="ctr"/>
            <a:r>
              <a:rPr lang="en-US" sz="8666" b="1" dirty="0" err="1"/>
              <a:t>Diffie</a:t>
            </a:r>
            <a:r>
              <a:rPr lang="en-US" sz="8666" b="1" dirty="0"/>
              <a:t>-Hellman Protocol</a:t>
            </a:r>
          </a:p>
          <a:p>
            <a:pPr marL="685783" lvl="1" indent="-685783">
              <a:buAutoNum type="arabicPeriod"/>
            </a:pPr>
            <a:endParaRPr lang="en-US" sz="3200" dirty="0"/>
          </a:p>
          <a:p>
            <a:pPr marL="685783" lvl="1" indent="-685783">
              <a:buAutoNum type="arabicPeriod"/>
            </a:pPr>
            <a:r>
              <a:rPr lang="en-US" sz="3200" dirty="0"/>
              <a:t>Alice and Bob agree on public parameters (maybe in standards doc)</a:t>
            </a:r>
            <a:br>
              <a:rPr lang="en-US" sz="3200" dirty="0"/>
            </a:br>
            <a:r>
              <a:rPr lang="en-US" sz="3200" b="1" dirty="0"/>
              <a:t>p</a:t>
            </a:r>
            <a:r>
              <a:rPr lang="en-US" sz="3200" dirty="0"/>
              <a:t>: a large “safe prime” </a:t>
            </a:r>
            <a:r>
              <a:rPr lang="en-US" sz="2800" dirty="0" err="1"/>
              <a:t>s.t.</a:t>
            </a:r>
            <a:r>
              <a:rPr lang="en-US" sz="2800" dirty="0"/>
              <a:t> (</a:t>
            </a:r>
            <a:r>
              <a:rPr lang="en-US" sz="2800" b="1" dirty="0"/>
              <a:t>p</a:t>
            </a:r>
            <a:r>
              <a:rPr lang="en-US" sz="2800" dirty="0"/>
              <a:t>-1)/2 is also prime</a:t>
            </a:r>
            <a:br>
              <a:rPr lang="en-US" sz="2800" dirty="0"/>
            </a:br>
            <a:r>
              <a:rPr lang="en-US" sz="3200" b="1" dirty="0"/>
              <a:t>g</a:t>
            </a:r>
            <a:r>
              <a:rPr lang="en-US" sz="3200" dirty="0"/>
              <a:t>: a square mod </a:t>
            </a:r>
            <a:r>
              <a:rPr lang="en-US" sz="3200" b="1" dirty="0"/>
              <a:t>p </a:t>
            </a:r>
            <a:r>
              <a:rPr lang="en-US" sz="2800" dirty="0"/>
              <a:t> (but not 1)</a:t>
            </a:r>
          </a:p>
          <a:p>
            <a:pPr marL="685783" lvl="1" indent="-685783">
              <a:spcBef>
                <a:spcPts val="3200"/>
              </a:spcBef>
              <a:buAutoNum type="arabicPeriod"/>
            </a:pPr>
            <a:r>
              <a:rPr lang="en-US" sz="3200" dirty="0"/>
              <a:t> </a:t>
            </a:r>
            <a:r>
              <a:rPr lang="en-US" dirty="0"/>
              <a:t> </a:t>
            </a:r>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spcBef>
                <a:spcPts val="2400"/>
              </a:spcBef>
              <a:buAutoNum type="arabicPeriod"/>
            </a:pPr>
            <a:endParaRPr lang="en-US" sz="3200" dirty="0"/>
          </a:p>
          <a:p>
            <a:pPr marL="685783" lvl="1" indent="-685783">
              <a:buAutoNum type="arabicPeriod"/>
            </a:pPr>
            <a:r>
              <a:rPr lang="en-US" sz="3200" dirty="0"/>
              <a:t> </a:t>
            </a:r>
          </a:p>
          <a:p>
            <a:pPr marL="685783" lvl="1" indent="-685783">
              <a:buAutoNum type="arabicPeriod"/>
            </a:pPr>
            <a:endParaRPr lang="en-US" sz="3200" dirty="0"/>
          </a:p>
          <a:p>
            <a:pPr marL="685783" lvl="1" indent="-685783">
              <a:buAutoNum type="arabicPeriod"/>
            </a:pPr>
            <a:endParaRPr lang="en-US" sz="3200" dirty="0"/>
          </a:p>
          <a:p>
            <a:pPr marL="685783" lvl="1" indent="-685783">
              <a:buNone/>
            </a:pPr>
            <a:r>
              <a:rPr lang="en-US" sz="3200" dirty="0"/>
              <a:t> </a:t>
            </a:r>
          </a:p>
        </p:txBody>
      </p:sp>
      <p:grpSp>
        <p:nvGrpSpPr>
          <p:cNvPr id="24" name="Group 23"/>
          <p:cNvGrpSpPr/>
          <p:nvPr/>
        </p:nvGrpSpPr>
        <p:grpSpPr>
          <a:xfrm>
            <a:off x="1490461" y="2039033"/>
            <a:ext cx="9753279" cy="2181629"/>
            <a:chOff x="838381" y="2103567"/>
            <a:chExt cx="5486219" cy="2908836"/>
          </a:xfrm>
        </p:grpSpPr>
        <p:sp>
          <p:nvSpPr>
            <p:cNvPr id="17" name="TextBox 16"/>
            <p:cNvSpPr txBox="1"/>
            <p:nvPr/>
          </p:nvSpPr>
          <p:spPr>
            <a:xfrm>
              <a:off x="838381" y="2103567"/>
              <a:ext cx="1004807" cy="1436290"/>
            </a:xfrm>
            <a:prstGeom prst="rect">
              <a:avLst/>
            </a:prstGeom>
            <a:noFill/>
          </p:spPr>
          <p:txBody>
            <a:bodyPr wrap="none" rtlCol="0">
              <a:spAutoFit/>
            </a:bodyPr>
            <a:lstStyle/>
            <a:p>
              <a:r>
                <a:rPr lang="en-US" sz="1600" b="1" dirty="0"/>
                <a:t>Alice</a:t>
              </a:r>
              <a:br>
                <a:rPr lang="en-US" sz="1600" b="1" dirty="0"/>
              </a:br>
              <a:r>
                <a:rPr lang="en-US" sz="1600" dirty="0"/>
                <a:t>Generates random </a:t>
              </a:r>
              <a:br>
                <a:rPr lang="en-US" sz="1600" dirty="0"/>
              </a:br>
              <a:r>
                <a:rPr lang="en-US" sz="1600" dirty="0"/>
                <a:t>secret value </a:t>
              </a:r>
              <a:r>
                <a:rPr lang="en-US" sz="1600" b="1" dirty="0"/>
                <a:t>x</a:t>
              </a:r>
              <a:r>
                <a:rPr lang="en-US" sz="1600" dirty="0"/>
                <a:t>.</a:t>
              </a:r>
              <a:br>
                <a:rPr lang="en-US" sz="1600" b="1" dirty="0"/>
              </a:br>
              <a:r>
                <a:rPr lang="en-US" sz="1600" dirty="0"/>
                <a:t>(0 &lt; </a:t>
              </a:r>
              <a:r>
                <a:rPr lang="en-US" sz="1600" b="1" dirty="0"/>
                <a:t>x</a:t>
              </a:r>
              <a:r>
                <a:rPr lang="en-US" sz="1600" dirty="0"/>
                <a:t> &lt; </a:t>
              </a:r>
              <a:r>
                <a:rPr lang="en-US" sz="1600" b="1" dirty="0"/>
                <a:t>p</a:t>
              </a:r>
              <a:r>
                <a:rPr lang="en-US" sz="1600" dirty="0"/>
                <a:t>)</a:t>
              </a:r>
            </a:p>
          </p:txBody>
        </p:sp>
        <p:sp>
          <p:nvSpPr>
            <p:cNvPr id="18" name="TextBox 17"/>
            <p:cNvSpPr txBox="1"/>
            <p:nvPr/>
          </p:nvSpPr>
          <p:spPr>
            <a:xfrm>
              <a:off x="5345943" y="2103567"/>
              <a:ext cx="978657" cy="1436290"/>
            </a:xfrm>
            <a:prstGeom prst="rect">
              <a:avLst/>
            </a:prstGeom>
            <a:noFill/>
          </p:spPr>
          <p:txBody>
            <a:bodyPr wrap="none" rtlCol="0">
              <a:spAutoFit/>
            </a:bodyPr>
            <a:lstStyle/>
            <a:p>
              <a:pPr algn="r"/>
              <a:r>
                <a:rPr lang="en-US" sz="1600" b="1" dirty="0"/>
                <a:t>Bob</a:t>
              </a:r>
              <a:br>
                <a:rPr lang="en-US" sz="1600" b="1" dirty="0"/>
              </a:br>
              <a:r>
                <a:rPr lang="en-US" sz="1600" dirty="0"/>
                <a:t>Generates random</a:t>
              </a:r>
              <a:br>
                <a:rPr lang="en-US" sz="1600" dirty="0"/>
              </a:br>
              <a:r>
                <a:rPr lang="en-US" sz="1600" dirty="0"/>
                <a:t>secret value </a:t>
              </a:r>
              <a:r>
                <a:rPr lang="en-US" sz="1600" b="1" dirty="0"/>
                <a:t>y</a:t>
              </a:r>
              <a:r>
                <a:rPr lang="en-US" sz="1600" dirty="0"/>
                <a:t>.</a:t>
              </a:r>
              <a:br>
                <a:rPr lang="en-US" sz="1600" dirty="0"/>
              </a:br>
              <a:r>
                <a:rPr lang="en-US" sz="1600" dirty="0"/>
                <a:t>(0 &lt; </a:t>
              </a:r>
              <a:r>
                <a:rPr lang="en-US" sz="1600" b="1" dirty="0"/>
                <a:t>y</a:t>
              </a:r>
              <a:r>
                <a:rPr lang="en-US" sz="1600" dirty="0"/>
                <a:t> &lt; </a:t>
              </a:r>
              <a:r>
                <a:rPr lang="en-US" sz="1600" b="1" dirty="0"/>
                <a:t>p</a:t>
              </a:r>
              <a:r>
                <a:rPr lang="en-US" sz="1600" dirty="0"/>
                <a:t>)</a:t>
              </a:r>
            </a:p>
          </p:txBody>
        </p:sp>
        <p:grpSp>
          <p:nvGrpSpPr>
            <p:cNvPr id="23" name="Group 22"/>
            <p:cNvGrpSpPr/>
            <p:nvPr/>
          </p:nvGrpSpPr>
          <p:grpSpPr>
            <a:xfrm>
              <a:off x="949587" y="3297015"/>
              <a:ext cx="5229871" cy="1715388"/>
              <a:chOff x="949587" y="3220815"/>
              <a:chExt cx="5229871" cy="1715388"/>
            </a:xfrm>
          </p:grpSpPr>
          <p:sp>
            <p:nvSpPr>
              <p:cNvPr id="11" name="TextBox 10"/>
              <p:cNvSpPr txBox="1"/>
              <p:nvPr/>
            </p:nvSpPr>
            <p:spPr>
              <a:xfrm>
                <a:off x="2373332" y="3220815"/>
                <a:ext cx="799077" cy="670354"/>
              </a:xfrm>
              <a:prstGeom prst="rect">
                <a:avLst/>
              </a:prstGeom>
              <a:noFill/>
            </p:spPr>
            <p:txBody>
              <a:bodyPr wrap="none" rtlCol="0">
                <a:spAutoFit/>
              </a:bodyPr>
              <a:lstStyle/>
              <a:p>
                <a:r>
                  <a:rPr lang="en-US" sz="2667" b="1" dirty="0" err="1"/>
                  <a:t>g</a:t>
                </a:r>
                <a:r>
                  <a:rPr lang="en-US" sz="2667" b="1" baseline="30000" dirty="0" err="1"/>
                  <a:t>x</a:t>
                </a:r>
                <a:r>
                  <a:rPr lang="en-US" sz="2667" b="1" dirty="0"/>
                  <a:t> </a:t>
                </a:r>
                <a:r>
                  <a:rPr lang="en-US" sz="2667" dirty="0"/>
                  <a:t>mod</a:t>
                </a:r>
                <a:r>
                  <a:rPr lang="en-US" sz="2667" b="1" dirty="0"/>
                  <a:t> p</a:t>
                </a:r>
                <a:endParaRPr lang="en-US" sz="2667" dirty="0"/>
              </a:p>
            </p:txBody>
          </p:sp>
          <p:sp>
            <p:nvSpPr>
              <p:cNvPr id="12" name="Rectangle 11"/>
              <p:cNvSpPr/>
              <p:nvPr/>
            </p:nvSpPr>
            <p:spPr>
              <a:xfrm>
                <a:off x="5319060" y="3661604"/>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3" name="Straight Arrow Connector 12"/>
              <p:cNvCxnSpPr/>
              <p:nvPr/>
            </p:nvCxnSpPr>
            <p:spPr>
              <a:xfrm>
                <a:off x="1793114" y="3884442"/>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949587" y="3600028"/>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9" name="TextBox 8"/>
              <p:cNvSpPr txBox="1"/>
              <p:nvPr/>
            </p:nvSpPr>
            <p:spPr>
              <a:xfrm>
                <a:off x="949587" y="3528592"/>
                <a:ext cx="183223" cy="615553"/>
              </a:xfrm>
              <a:prstGeom prst="rect">
                <a:avLst/>
              </a:prstGeom>
              <a:noFill/>
            </p:spPr>
            <p:txBody>
              <a:bodyPr wrap="none" rtlCol="0">
                <a:spAutoFit/>
              </a:bodyPr>
              <a:lstStyle/>
              <a:p>
                <a:r>
                  <a:rPr lang="en-US" sz="2400" b="1" dirty="0"/>
                  <a:t>x</a:t>
                </a:r>
              </a:p>
            </p:txBody>
          </p:sp>
          <p:sp>
            <p:nvSpPr>
              <p:cNvPr id="10" name="TextBox 9"/>
              <p:cNvSpPr txBox="1"/>
              <p:nvPr/>
            </p:nvSpPr>
            <p:spPr>
              <a:xfrm>
                <a:off x="5852593" y="3528592"/>
                <a:ext cx="196749" cy="615553"/>
              </a:xfrm>
              <a:prstGeom prst="rect">
                <a:avLst/>
              </a:prstGeom>
              <a:noFill/>
            </p:spPr>
            <p:txBody>
              <a:bodyPr wrap="none" rtlCol="0">
                <a:spAutoFit/>
              </a:bodyPr>
              <a:lstStyle/>
              <a:p>
                <a:r>
                  <a:rPr lang="en-US" sz="2400" b="1" dirty="0"/>
                  <a:t>b</a:t>
                </a:r>
              </a:p>
            </p:txBody>
          </p:sp>
          <p:cxnSp>
            <p:nvCxnSpPr>
              <p:cNvPr id="19" name="Straight Arrow Connector 18"/>
              <p:cNvCxnSpPr/>
              <p:nvPr/>
            </p:nvCxnSpPr>
            <p:spPr>
              <a:xfrm rot="10800000" flipV="1">
                <a:off x="1819842" y="4156502"/>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962400" y="4156503"/>
                <a:ext cx="942446" cy="779700"/>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grpSp>
      <p:sp>
        <p:nvSpPr>
          <p:cNvPr id="25" name="TextBox 24"/>
          <p:cNvSpPr txBox="1"/>
          <p:nvPr/>
        </p:nvSpPr>
        <p:spPr>
          <a:xfrm>
            <a:off x="1490134" y="4153583"/>
            <a:ext cx="2744662" cy="1200329"/>
          </a:xfrm>
          <a:prstGeom prst="rect">
            <a:avLst/>
          </a:prstGeom>
          <a:noFill/>
        </p:spPr>
        <p:txBody>
          <a:bodyPr wrap="none" rtlCol="0">
            <a:spAutoFit/>
          </a:bodyPr>
          <a:lstStyle/>
          <a:p>
            <a:pPr>
              <a:tabLst>
                <a:tab pos="457189" algn="l"/>
              </a:tabLst>
            </a:pPr>
            <a:r>
              <a:rPr lang="en-US" sz="2400" dirty="0"/>
              <a:t>Computes </a:t>
            </a:r>
            <a:r>
              <a:rPr lang="en-US" sz="2400" b="1" dirty="0"/>
              <a:t>z</a:t>
            </a:r>
            <a:br>
              <a:rPr lang="en-US" sz="2400" dirty="0"/>
            </a:br>
            <a:r>
              <a:rPr lang="en-US" sz="2400" dirty="0"/>
              <a:t>= (</a:t>
            </a:r>
            <a:r>
              <a:rPr lang="en-US" sz="2400" b="1" dirty="0" err="1"/>
              <a:t>g</a:t>
            </a:r>
            <a:r>
              <a:rPr lang="en-US" sz="2400" b="1" baseline="30000" dirty="0" err="1"/>
              <a:t>y</a:t>
            </a:r>
            <a:r>
              <a:rPr lang="en-US" sz="2400" dirty="0"/>
              <a:t> mod </a:t>
            </a:r>
            <a:r>
              <a:rPr lang="en-US" sz="2400" b="1" dirty="0"/>
              <a:t>p</a:t>
            </a:r>
            <a:r>
              <a:rPr lang="en-US" sz="2400" dirty="0"/>
              <a:t>)</a:t>
            </a:r>
            <a:r>
              <a:rPr lang="en-US" sz="2400" b="1" baseline="30000" dirty="0"/>
              <a:t>x</a:t>
            </a:r>
            <a:r>
              <a:rPr lang="en-US" sz="2400" dirty="0"/>
              <a:t> mod </a:t>
            </a:r>
            <a:r>
              <a:rPr lang="en-US" sz="2400" b="1" dirty="0"/>
              <a:t>p</a:t>
            </a:r>
            <a:r>
              <a:rPr lang="en-US" sz="2400" dirty="0"/>
              <a:t> </a:t>
            </a:r>
            <a:br>
              <a:rPr lang="en-US" sz="2400" dirty="0"/>
            </a:br>
            <a:r>
              <a:rPr lang="en-US" sz="2400" dirty="0"/>
              <a:t>= </a:t>
            </a:r>
            <a:r>
              <a:rPr lang="en-US" sz="2400" b="1" dirty="0" err="1"/>
              <a:t>g</a:t>
            </a:r>
            <a:r>
              <a:rPr lang="en-US" sz="2400" b="1" baseline="30000" dirty="0" err="1"/>
              <a:t>yx</a:t>
            </a:r>
            <a:r>
              <a:rPr lang="en-US" sz="2400" dirty="0"/>
              <a:t> mod </a:t>
            </a:r>
            <a:r>
              <a:rPr lang="en-US" sz="2400" b="1" dirty="0"/>
              <a:t>p</a:t>
            </a:r>
          </a:p>
        </p:txBody>
      </p:sp>
      <p:sp>
        <p:nvSpPr>
          <p:cNvPr id="26" name="TextBox 25"/>
          <p:cNvSpPr txBox="1"/>
          <p:nvPr/>
        </p:nvSpPr>
        <p:spPr>
          <a:xfrm>
            <a:off x="6922597" y="4167735"/>
            <a:ext cx="2675732" cy="1200329"/>
          </a:xfrm>
          <a:prstGeom prst="rect">
            <a:avLst/>
          </a:prstGeom>
          <a:noFill/>
        </p:spPr>
        <p:txBody>
          <a:bodyPr wrap="none" rtlCol="0">
            <a:spAutoFit/>
          </a:bodyPr>
          <a:lstStyle/>
          <a:p>
            <a:pPr>
              <a:tabLst>
                <a:tab pos="457189" algn="l"/>
              </a:tabLst>
            </a:pPr>
            <a:r>
              <a:rPr lang="en-US" sz="2400" dirty="0"/>
              <a:t>Computes </a:t>
            </a:r>
            <a:r>
              <a:rPr lang="en-US" sz="2400" b="1" dirty="0"/>
              <a:t>z′</a:t>
            </a:r>
            <a:endParaRPr lang="en-US" sz="2400" baseline="-25000" dirty="0"/>
          </a:p>
          <a:p>
            <a:pPr>
              <a:tabLst>
                <a:tab pos="457189" algn="l"/>
              </a:tabLst>
            </a:pPr>
            <a:r>
              <a:rPr lang="en-US" sz="2400" dirty="0"/>
              <a:t>= (</a:t>
            </a:r>
            <a:r>
              <a:rPr lang="en-US" sz="2400" b="1" dirty="0" err="1"/>
              <a:t>g</a:t>
            </a:r>
            <a:r>
              <a:rPr lang="en-US" sz="2400" b="1" baseline="30000" dirty="0" err="1"/>
              <a:t>x</a:t>
            </a:r>
            <a:r>
              <a:rPr lang="en-US" sz="2400" dirty="0"/>
              <a:t> mod </a:t>
            </a:r>
            <a:r>
              <a:rPr lang="en-US" sz="2400" b="1" dirty="0"/>
              <a:t>p</a:t>
            </a:r>
            <a:r>
              <a:rPr lang="en-US" sz="2400" dirty="0"/>
              <a:t>)</a:t>
            </a:r>
            <a:r>
              <a:rPr lang="en-US" sz="2400" b="1" baseline="30000" dirty="0"/>
              <a:t>y</a:t>
            </a:r>
            <a:r>
              <a:rPr lang="en-US" sz="2400" dirty="0"/>
              <a:t> mod </a:t>
            </a:r>
            <a:r>
              <a:rPr lang="en-US" sz="2400" b="1" dirty="0"/>
              <a:t>p</a:t>
            </a:r>
            <a:br>
              <a:rPr lang="en-US" sz="2400" dirty="0"/>
            </a:br>
            <a:r>
              <a:rPr lang="en-US" sz="2400" dirty="0"/>
              <a:t>= </a:t>
            </a:r>
            <a:r>
              <a:rPr lang="en-US" sz="2400" b="1" dirty="0" err="1"/>
              <a:t>g</a:t>
            </a:r>
            <a:r>
              <a:rPr lang="en-US" sz="2400" b="1" baseline="30000" dirty="0" err="1"/>
              <a:t>xy</a:t>
            </a:r>
            <a:r>
              <a:rPr lang="en-US" sz="2400" dirty="0"/>
              <a:t> mod </a:t>
            </a:r>
            <a:r>
              <a:rPr lang="en-US" sz="2400" b="1" dirty="0"/>
              <a:t>p</a:t>
            </a:r>
          </a:p>
        </p:txBody>
      </p:sp>
      <p:sp>
        <p:nvSpPr>
          <p:cNvPr id="27" name="TextBox 26"/>
          <p:cNvSpPr txBox="1"/>
          <p:nvPr/>
        </p:nvSpPr>
        <p:spPr>
          <a:xfrm>
            <a:off x="3598397" y="5856786"/>
            <a:ext cx="5402408" cy="830997"/>
          </a:xfrm>
          <a:prstGeom prst="rect">
            <a:avLst/>
          </a:prstGeom>
          <a:solidFill>
            <a:schemeClr val="bg1">
              <a:lumMod val="75000"/>
            </a:schemeClr>
          </a:solidFill>
        </p:spPr>
        <p:txBody>
          <a:bodyPr wrap="square" rtlCol="0">
            <a:spAutoFit/>
          </a:bodyPr>
          <a:lstStyle/>
          <a:p>
            <a:pPr algn="ctr"/>
            <a:r>
              <a:rPr lang="en-US" sz="2400" dirty="0"/>
              <a:t>(Notice that </a:t>
            </a:r>
            <a:r>
              <a:rPr lang="en-US" sz="2400" b="1" dirty="0"/>
              <a:t>z</a:t>
            </a:r>
            <a:r>
              <a:rPr lang="en-US" sz="2400" dirty="0"/>
              <a:t> == </a:t>
            </a:r>
            <a:r>
              <a:rPr lang="en-US" sz="2400" b="1" dirty="0"/>
              <a:t>z′</a:t>
            </a:r>
            <a:r>
              <a:rPr lang="en-US" sz="2400" dirty="0"/>
              <a:t>)</a:t>
            </a:r>
            <a:br>
              <a:rPr lang="en-US" sz="2400" dirty="0"/>
            </a:br>
            <a:r>
              <a:rPr lang="en-US" sz="2400" dirty="0"/>
              <a:t>Can use </a:t>
            </a:r>
            <a:r>
              <a:rPr lang="en-US" sz="2400" b="1" dirty="0"/>
              <a:t>k</a:t>
            </a:r>
            <a:r>
              <a:rPr lang="en-US" sz="2400" dirty="0"/>
              <a:t> := HMAC</a:t>
            </a:r>
            <a:r>
              <a:rPr lang="en-US" sz="2400" baseline="-25000" dirty="0"/>
              <a:t>0</a:t>
            </a:r>
            <a:r>
              <a:rPr lang="en-US" sz="2400" dirty="0"/>
              <a:t>(</a:t>
            </a:r>
            <a:r>
              <a:rPr lang="en-US" sz="2400" b="1" dirty="0"/>
              <a:t>z</a:t>
            </a:r>
            <a:r>
              <a:rPr lang="en-US" sz="2400" dirty="0"/>
              <a:t>) as a shared key.</a:t>
            </a:r>
          </a:p>
        </p:txBody>
      </p:sp>
    </p:spTree>
    <p:extLst>
      <p:ext uri="{BB962C8B-B14F-4D97-AF65-F5344CB8AC3E}">
        <p14:creationId xmlns:p14="http://schemas.microsoft.com/office/powerpoint/2010/main" val="33043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772149"/>
          </a:xfrm>
        </p:spPr>
        <p:txBody>
          <a:bodyPr>
            <a:normAutofit fontScale="92500" lnSpcReduction="10000"/>
          </a:bodyPr>
          <a:lstStyle/>
          <a:p>
            <a:pPr marL="380990" lvl="1" algn="ctr">
              <a:spcBef>
                <a:spcPts val="3200"/>
              </a:spcBef>
              <a:buNone/>
            </a:pPr>
            <a:r>
              <a:rPr lang="en-US" sz="6133" b="1" dirty="0"/>
              <a:t>Passive Eavesdropping Attack</a:t>
            </a:r>
          </a:p>
          <a:p>
            <a:pPr marL="609585" lvl="1" indent="0">
              <a:buNone/>
            </a:pPr>
            <a:br>
              <a:rPr lang="en-US" dirty="0"/>
            </a:br>
            <a:endParaRPr lang="en-US" dirty="0"/>
          </a:p>
          <a:p>
            <a:pPr lvl="1"/>
            <a:endParaRPr lang="en-US" dirty="0"/>
          </a:p>
          <a:p>
            <a:pPr lvl="1"/>
            <a:endParaRPr lang="en-US" dirty="0"/>
          </a:p>
          <a:p>
            <a:pPr marL="0" lvl="2" indent="0" algn="ctr">
              <a:spcBef>
                <a:spcPts val="2400"/>
              </a:spcBef>
              <a:buNone/>
            </a:pPr>
            <a:r>
              <a:rPr lang="en-US" dirty="0"/>
              <a:t>Eve knows:    </a:t>
            </a:r>
            <a:r>
              <a:rPr lang="en-US" b="1" dirty="0"/>
              <a:t>p</a:t>
            </a:r>
            <a:r>
              <a:rPr lang="en-US" dirty="0"/>
              <a:t>,</a:t>
            </a:r>
            <a:r>
              <a:rPr lang="en-US" b="1" dirty="0"/>
              <a:t>  </a:t>
            </a:r>
            <a:r>
              <a:rPr lang="en-US" dirty="0"/>
              <a:t> </a:t>
            </a:r>
            <a:r>
              <a:rPr lang="en-US" b="1" dirty="0"/>
              <a:t>g</a:t>
            </a:r>
            <a:r>
              <a:rPr lang="en-US" dirty="0"/>
              <a:t>,   </a:t>
            </a:r>
            <a:r>
              <a:rPr lang="en-US" b="1" dirty="0" err="1"/>
              <a:t>g</a:t>
            </a:r>
            <a:r>
              <a:rPr lang="en-US" b="1" baseline="30000" dirty="0" err="1"/>
              <a:t>x</a:t>
            </a:r>
            <a:r>
              <a:rPr lang="en-US" dirty="0"/>
              <a:t> mod </a:t>
            </a:r>
            <a:r>
              <a:rPr lang="en-US" b="1" dirty="0"/>
              <a:t>p</a:t>
            </a:r>
            <a:r>
              <a:rPr lang="en-US" dirty="0"/>
              <a:t>,   </a:t>
            </a:r>
            <a:r>
              <a:rPr lang="en-US" b="1" dirty="0" err="1"/>
              <a:t>g</a:t>
            </a:r>
            <a:r>
              <a:rPr lang="en-US" b="1" baseline="30000" dirty="0" err="1"/>
              <a:t>y</a:t>
            </a:r>
            <a:r>
              <a:rPr lang="en-US" dirty="0"/>
              <a:t> mod </a:t>
            </a:r>
            <a:r>
              <a:rPr lang="en-US" b="1" dirty="0"/>
              <a:t>p</a:t>
            </a:r>
          </a:p>
          <a:p>
            <a:pPr marL="609585" lvl="1" indent="-609585">
              <a:spcBef>
                <a:spcPts val="4000"/>
              </a:spcBef>
            </a:pPr>
            <a:r>
              <a:rPr lang="en-US" dirty="0"/>
              <a:t>Eve wants to compute </a:t>
            </a:r>
            <a:r>
              <a:rPr lang="en-US" b="1" dirty="0"/>
              <a:t>z</a:t>
            </a:r>
            <a:r>
              <a:rPr lang="en-US" dirty="0"/>
              <a:t> = </a:t>
            </a:r>
            <a:r>
              <a:rPr lang="en-US" b="1" dirty="0" err="1"/>
              <a:t>g</a:t>
            </a:r>
            <a:r>
              <a:rPr lang="en-US" b="1" baseline="30000" dirty="0" err="1"/>
              <a:t>xy</a:t>
            </a:r>
            <a:r>
              <a:rPr lang="en-US" dirty="0"/>
              <a:t> mod </a:t>
            </a:r>
            <a:r>
              <a:rPr lang="en-US" b="1" dirty="0"/>
              <a:t>p</a:t>
            </a:r>
          </a:p>
          <a:p>
            <a:pPr marL="609585" lvl="1" indent="-609585">
              <a:spcBef>
                <a:spcPts val="2400"/>
              </a:spcBef>
            </a:pPr>
            <a:r>
              <a:rPr lang="en-US" dirty="0"/>
              <a:t>Best known approach: Find </a:t>
            </a:r>
            <a:r>
              <a:rPr lang="en-US" b="1" dirty="0"/>
              <a:t>x</a:t>
            </a:r>
            <a:r>
              <a:rPr lang="en-US" dirty="0"/>
              <a:t> or </a:t>
            </a:r>
            <a:r>
              <a:rPr lang="en-US" b="1" dirty="0"/>
              <a:t>y</a:t>
            </a:r>
            <a:r>
              <a:rPr lang="en-US" dirty="0"/>
              <a:t>, then compute </a:t>
            </a:r>
            <a:r>
              <a:rPr lang="en-US" b="1" dirty="0"/>
              <a:t>z</a:t>
            </a:r>
          </a:p>
          <a:p>
            <a:pPr marL="609585" lvl="1" indent="-609585">
              <a:spcBef>
                <a:spcPts val="2400"/>
              </a:spcBef>
            </a:pPr>
            <a:r>
              <a:rPr lang="en-US" dirty="0"/>
              <a:t>Finding </a:t>
            </a:r>
            <a:r>
              <a:rPr lang="en-US" b="1" dirty="0"/>
              <a:t>a</a:t>
            </a:r>
            <a:r>
              <a:rPr lang="en-US" dirty="0"/>
              <a:t> given </a:t>
            </a:r>
            <a:r>
              <a:rPr lang="en-US" b="1" dirty="0" err="1"/>
              <a:t>g</a:t>
            </a:r>
            <a:r>
              <a:rPr lang="en-US" b="1" baseline="30000" dirty="0" err="1"/>
              <a:t>a</a:t>
            </a:r>
            <a:r>
              <a:rPr lang="en-US" dirty="0"/>
              <a:t> mod </a:t>
            </a:r>
            <a:r>
              <a:rPr lang="en-US" b="1" dirty="0"/>
              <a:t>p</a:t>
            </a:r>
            <a:r>
              <a:rPr lang="en-US" dirty="0"/>
              <a:t> is an instance of the </a:t>
            </a:r>
            <a:r>
              <a:rPr lang="en-US" b="1" dirty="0">
                <a:solidFill>
                  <a:schemeClr val="accent1"/>
                </a:solidFill>
              </a:rPr>
              <a:t>discrete log problem</a:t>
            </a:r>
            <a:r>
              <a:rPr lang="en-US" dirty="0"/>
              <a:t>:</a:t>
            </a:r>
            <a:r>
              <a:rPr lang="en-US" b="1" dirty="0">
                <a:solidFill>
                  <a:schemeClr val="accent1"/>
                </a:solidFill>
              </a:rPr>
              <a:t> </a:t>
            </a:r>
            <a:r>
              <a:rPr lang="en-US" dirty="0"/>
              <a:t>No known efficient algorithm.</a:t>
            </a:r>
          </a:p>
          <a:p>
            <a:pPr marL="380990" lvl="1">
              <a:spcBef>
                <a:spcPts val="2400"/>
              </a:spcBef>
              <a:buNone/>
            </a:pPr>
            <a:r>
              <a:rPr lang="en-US" sz="3200" dirty="0">
                <a:solidFill>
                  <a:schemeClr val="accent5"/>
                </a:solidFill>
              </a:rPr>
              <a:t>[What’s D-H’s big weakness?]</a:t>
            </a:r>
          </a:p>
        </p:txBody>
      </p:sp>
      <p:grpSp>
        <p:nvGrpSpPr>
          <p:cNvPr id="29" name="Group 28"/>
          <p:cNvGrpSpPr/>
          <p:nvPr/>
        </p:nvGrpSpPr>
        <p:grpSpPr>
          <a:xfrm>
            <a:off x="1625606" y="958090"/>
            <a:ext cx="9297548" cy="1515497"/>
            <a:chOff x="949587" y="594624"/>
            <a:chExt cx="5229871" cy="2020667"/>
          </a:xfrm>
        </p:grpSpPr>
        <p:grpSp>
          <p:nvGrpSpPr>
            <p:cNvPr id="24" name="Group 23"/>
            <p:cNvGrpSpPr/>
            <p:nvPr/>
          </p:nvGrpSpPr>
          <p:grpSpPr>
            <a:xfrm>
              <a:off x="949587" y="594624"/>
              <a:ext cx="5229871" cy="1902787"/>
              <a:chOff x="949587" y="3800565"/>
              <a:chExt cx="5229871" cy="1902787"/>
            </a:xfrm>
          </p:grpSpPr>
          <p:sp>
            <p:nvSpPr>
              <p:cNvPr id="16" name="TextBox 15"/>
              <p:cNvSpPr txBox="1"/>
              <p:nvPr/>
            </p:nvSpPr>
            <p:spPr>
              <a:xfrm>
                <a:off x="2922386" y="3800565"/>
                <a:ext cx="939741" cy="779702"/>
              </a:xfrm>
              <a:prstGeom prst="rect">
                <a:avLst/>
              </a:prstGeom>
              <a:noFill/>
            </p:spPr>
            <p:txBody>
              <a:bodyPr wrap="none" rtlCol="0">
                <a:spAutoFit/>
              </a:bodyPr>
              <a:lstStyle/>
              <a:p>
                <a:r>
                  <a:rPr lang="en-US" sz="3200" b="1" dirty="0" err="1"/>
                  <a:t>g</a:t>
                </a:r>
                <a:r>
                  <a:rPr lang="en-US" sz="3200" b="1" baseline="30000" dirty="0" err="1"/>
                  <a:t>x</a:t>
                </a:r>
                <a:r>
                  <a:rPr lang="en-US" sz="3200" b="1" dirty="0"/>
                  <a:t> </a:t>
                </a:r>
                <a:r>
                  <a:rPr lang="en-US" sz="3200" dirty="0"/>
                  <a:t>mod</a:t>
                </a:r>
                <a:r>
                  <a:rPr lang="en-US" sz="3200" b="1" dirty="0"/>
                  <a:t> p</a:t>
                </a:r>
                <a:endParaRPr lang="en-US" sz="3200" dirty="0"/>
              </a:p>
            </p:txBody>
          </p:sp>
          <p:sp>
            <p:nvSpPr>
              <p:cNvPr id="17" name="Rectangle 16"/>
              <p:cNvSpPr/>
              <p:nvPr/>
            </p:nvSpPr>
            <p:spPr>
              <a:xfrm>
                <a:off x="5319060" y="4291369"/>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8" name="Straight Arrow Connector 17"/>
              <p:cNvCxnSpPr/>
              <p:nvPr/>
            </p:nvCxnSpPr>
            <p:spPr>
              <a:xfrm>
                <a:off x="1793114" y="4575783"/>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949587" y="4291369"/>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20" name="TextBox 19"/>
              <p:cNvSpPr txBox="1"/>
              <p:nvPr/>
            </p:nvSpPr>
            <p:spPr>
              <a:xfrm>
                <a:off x="949587" y="4219933"/>
                <a:ext cx="183223" cy="615555"/>
              </a:xfrm>
              <a:prstGeom prst="rect">
                <a:avLst/>
              </a:prstGeom>
              <a:noFill/>
            </p:spPr>
            <p:txBody>
              <a:bodyPr wrap="none" rtlCol="0">
                <a:spAutoFit/>
              </a:bodyPr>
              <a:lstStyle/>
              <a:p>
                <a:r>
                  <a:rPr lang="en-US" sz="2400" b="1" dirty="0"/>
                  <a:t>x</a:t>
                </a:r>
              </a:p>
            </p:txBody>
          </p:sp>
          <p:sp>
            <p:nvSpPr>
              <p:cNvPr id="21" name="TextBox 20"/>
              <p:cNvSpPr txBox="1"/>
              <p:nvPr/>
            </p:nvSpPr>
            <p:spPr>
              <a:xfrm>
                <a:off x="5852593" y="4219933"/>
                <a:ext cx="185929" cy="615555"/>
              </a:xfrm>
              <a:prstGeom prst="rect">
                <a:avLst/>
              </a:prstGeom>
              <a:noFill/>
            </p:spPr>
            <p:txBody>
              <a:bodyPr wrap="none" rtlCol="0">
                <a:spAutoFit/>
              </a:bodyPr>
              <a:lstStyle/>
              <a:p>
                <a:r>
                  <a:rPr lang="en-US" sz="2400" b="1" dirty="0"/>
                  <a:t>y</a:t>
                </a:r>
              </a:p>
            </p:txBody>
          </p:sp>
          <p:cxnSp>
            <p:nvCxnSpPr>
              <p:cNvPr id="22" name="Straight Arrow Connector 21"/>
              <p:cNvCxnSpPr/>
              <p:nvPr/>
            </p:nvCxnSpPr>
            <p:spPr>
              <a:xfrm rot="10800000" flipV="1">
                <a:off x="1819842" y="4847843"/>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018363" y="4923650"/>
                <a:ext cx="942446" cy="779702"/>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sp>
          <p:nvSpPr>
            <p:cNvPr id="25" name="Rectangle 24"/>
            <p:cNvSpPr/>
            <p:nvPr/>
          </p:nvSpPr>
          <p:spPr>
            <a:xfrm>
              <a:off x="2910840" y="2158092"/>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Eve</a:t>
              </a:r>
            </a:p>
          </p:txBody>
        </p:sp>
        <p:cxnSp>
          <p:nvCxnSpPr>
            <p:cNvPr id="26" name="Straight Arrow Connector 25"/>
            <p:cNvCxnSpPr/>
            <p:nvPr/>
          </p:nvCxnSpPr>
          <p:spPr>
            <a:xfrm rot="16200000" flipH="1">
              <a:off x="3310890" y="1887582"/>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6200000" flipH="1">
              <a:off x="2881723" y="1766480"/>
              <a:ext cx="797377" cy="761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902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6202795"/>
          </a:xfrm>
        </p:spPr>
        <p:txBody>
          <a:bodyPr>
            <a:normAutofit fontScale="92500"/>
          </a:bodyPr>
          <a:lstStyle/>
          <a:p>
            <a:pPr algn="ctr"/>
            <a:r>
              <a:rPr lang="en-US" sz="6133" b="1" dirty="0">
                <a:solidFill>
                  <a:srgbClr val="000000"/>
                </a:solidFill>
              </a:rPr>
              <a:t>Man-in-the-Middle</a:t>
            </a:r>
            <a:r>
              <a:rPr lang="en-US" sz="6133" dirty="0">
                <a:solidFill>
                  <a:srgbClr val="000000"/>
                </a:solidFill>
              </a:rPr>
              <a:t> (</a:t>
            </a:r>
            <a:r>
              <a:rPr lang="en-US" sz="6133" b="1" dirty="0">
                <a:solidFill>
                  <a:srgbClr val="000000"/>
                </a:solidFill>
              </a:rPr>
              <a:t>MITM</a:t>
            </a:r>
            <a:r>
              <a:rPr lang="en-US" sz="6133" dirty="0">
                <a:solidFill>
                  <a:srgbClr val="000000"/>
                </a:solidFill>
              </a:rPr>
              <a:t>) </a:t>
            </a:r>
            <a:r>
              <a:rPr lang="en-US" sz="6133" b="1" dirty="0">
                <a:solidFill>
                  <a:srgbClr val="000000"/>
                </a:solidFill>
              </a:rPr>
              <a:t>Attack</a:t>
            </a:r>
          </a:p>
          <a:p>
            <a:endParaRPr lang="en-US" dirty="0"/>
          </a:p>
          <a:p>
            <a:endParaRPr lang="en-US" dirty="0"/>
          </a:p>
          <a:p>
            <a:endParaRPr lang="en-US" dirty="0"/>
          </a:p>
          <a:p>
            <a:pPr marL="609585" lvl="1" indent="-609585"/>
            <a:r>
              <a:rPr lang="en-US" dirty="0"/>
              <a:t>Alice does D-H exchange, </a:t>
            </a:r>
            <a:r>
              <a:rPr lang="en-US" i="1" dirty="0"/>
              <a:t>really with Mallory</a:t>
            </a:r>
            <a:r>
              <a:rPr lang="en-US" dirty="0"/>
              <a:t>, ends up with </a:t>
            </a:r>
            <a:r>
              <a:rPr lang="en-US" b="1" dirty="0" err="1"/>
              <a:t>g</a:t>
            </a:r>
            <a:r>
              <a:rPr lang="en-US" b="1" baseline="30000" dirty="0" err="1"/>
              <a:t>xu</a:t>
            </a:r>
            <a:r>
              <a:rPr lang="en-US" dirty="0"/>
              <a:t> mod </a:t>
            </a:r>
            <a:r>
              <a:rPr lang="en-US" b="1" dirty="0"/>
              <a:t>p</a:t>
            </a:r>
          </a:p>
          <a:p>
            <a:pPr marL="609585" lvl="1" indent="-609585"/>
            <a:r>
              <a:rPr lang="en-US" dirty="0"/>
              <a:t>Bob does D-H exchange, </a:t>
            </a:r>
            <a:r>
              <a:rPr lang="en-US" i="1" dirty="0"/>
              <a:t>really with Mallory</a:t>
            </a:r>
            <a:r>
              <a:rPr lang="en-US" dirty="0"/>
              <a:t>, ends up with </a:t>
            </a:r>
            <a:r>
              <a:rPr lang="en-US" b="1" dirty="0" err="1"/>
              <a:t>g</a:t>
            </a:r>
            <a:r>
              <a:rPr lang="en-US" b="1" baseline="30000" dirty="0" err="1"/>
              <a:t>yv</a:t>
            </a:r>
            <a:r>
              <a:rPr lang="en-US" dirty="0"/>
              <a:t> mod </a:t>
            </a:r>
            <a:r>
              <a:rPr lang="en-US" b="1" dirty="0"/>
              <a:t>p</a:t>
            </a:r>
          </a:p>
          <a:p>
            <a:pPr marL="609585" lvl="1" indent="-609585"/>
            <a:r>
              <a:rPr lang="en-US" dirty="0"/>
              <a:t>Alice and Bob each think they are talking with the other, but really Mallory is between them and knows both secrets</a:t>
            </a:r>
          </a:p>
          <a:p>
            <a:pPr marL="0" lvl="1" indent="0">
              <a:spcBef>
                <a:spcPts val="2400"/>
              </a:spcBef>
              <a:buNone/>
            </a:pPr>
            <a:r>
              <a:rPr lang="en-US" i="1" dirty="0"/>
              <a:t>Bottom line:</a:t>
            </a:r>
            <a:r>
              <a:rPr lang="en-US" dirty="0"/>
              <a:t> D-H gives you secure connection, but you don’t know who’s on the other end!</a:t>
            </a:r>
          </a:p>
        </p:txBody>
      </p:sp>
      <p:grpSp>
        <p:nvGrpSpPr>
          <p:cNvPr id="27" name="Group 26"/>
          <p:cNvGrpSpPr/>
          <p:nvPr/>
        </p:nvGrpSpPr>
        <p:grpSpPr>
          <a:xfrm>
            <a:off x="812800" y="1049197"/>
            <a:ext cx="10566400" cy="1253495"/>
            <a:chOff x="457200" y="780650"/>
            <a:chExt cx="5943600" cy="1671329"/>
          </a:xfrm>
        </p:grpSpPr>
        <p:sp>
          <p:nvSpPr>
            <p:cNvPr id="8" name="TextBox 7"/>
            <p:cNvSpPr txBox="1"/>
            <p:nvPr/>
          </p:nvSpPr>
          <p:spPr>
            <a:xfrm>
              <a:off x="1594252" y="780650"/>
              <a:ext cx="869409" cy="724901"/>
            </a:xfrm>
            <a:prstGeom prst="rect">
              <a:avLst/>
            </a:prstGeom>
            <a:noFill/>
          </p:spPr>
          <p:txBody>
            <a:bodyPr wrap="none" rtlCol="0">
              <a:spAutoFit/>
            </a:bodyPr>
            <a:lstStyle/>
            <a:p>
              <a:r>
                <a:rPr lang="en-US" sz="2933" b="1" dirty="0" err="1"/>
                <a:t>g</a:t>
              </a:r>
              <a:r>
                <a:rPr lang="en-US" sz="2933" b="1" baseline="30000" dirty="0" err="1"/>
                <a:t>x</a:t>
              </a:r>
              <a:r>
                <a:rPr lang="en-US" sz="2933" b="1" dirty="0"/>
                <a:t> </a:t>
              </a:r>
              <a:r>
                <a:rPr lang="en-US" sz="2933" dirty="0"/>
                <a:t>mod</a:t>
              </a:r>
              <a:r>
                <a:rPr lang="en-US" sz="2933" b="1" dirty="0"/>
                <a:t> p</a:t>
              </a:r>
              <a:endParaRPr lang="en-US" sz="2933" dirty="0"/>
            </a:p>
          </p:txBody>
        </p:sp>
        <p:sp>
          <p:nvSpPr>
            <p:cNvPr id="9" name="Rectangle 8"/>
            <p:cNvSpPr/>
            <p:nvPr/>
          </p:nvSpPr>
          <p:spPr>
            <a:xfrm>
              <a:off x="5540402" y="1138236"/>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sp>
          <p:nvSpPr>
            <p:cNvPr id="11" name="Rectangle 10"/>
            <p:cNvSpPr/>
            <p:nvPr/>
          </p:nvSpPr>
          <p:spPr>
            <a:xfrm>
              <a:off x="457200" y="1137137"/>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12" name="TextBox 11"/>
            <p:cNvSpPr txBox="1"/>
            <p:nvPr/>
          </p:nvSpPr>
          <p:spPr>
            <a:xfrm>
              <a:off x="457200" y="1065701"/>
              <a:ext cx="183223" cy="615554"/>
            </a:xfrm>
            <a:prstGeom prst="rect">
              <a:avLst/>
            </a:prstGeom>
            <a:noFill/>
          </p:spPr>
          <p:txBody>
            <a:bodyPr wrap="none" rtlCol="0">
              <a:spAutoFit/>
            </a:bodyPr>
            <a:lstStyle/>
            <a:p>
              <a:r>
                <a:rPr lang="en-US" sz="2400" b="1" dirty="0"/>
                <a:t>x</a:t>
              </a:r>
            </a:p>
          </p:txBody>
        </p:sp>
        <p:sp>
          <p:nvSpPr>
            <p:cNvPr id="13" name="TextBox 12"/>
            <p:cNvSpPr txBox="1"/>
            <p:nvPr/>
          </p:nvSpPr>
          <p:spPr>
            <a:xfrm>
              <a:off x="6073935" y="1066800"/>
              <a:ext cx="185929" cy="615554"/>
            </a:xfrm>
            <a:prstGeom prst="rect">
              <a:avLst/>
            </a:prstGeom>
            <a:noFill/>
          </p:spPr>
          <p:txBody>
            <a:bodyPr wrap="none" rtlCol="0">
              <a:spAutoFit/>
            </a:bodyPr>
            <a:lstStyle/>
            <a:p>
              <a:r>
                <a:rPr lang="en-US" sz="2400" b="1" dirty="0"/>
                <a:t>y</a:t>
              </a:r>
            </a:p>
          </p:txBody>
        </p:sp>
        <p:sp>
          <p:nvSpPr>
            <p:cNvPr id="15" name="TextBox 14"/>
            <p:cNvSpPr txBox="1"/>
            <p:nvPr/>
          </p:nvSpPr>
          <p:spPr>
            <a:xfrm>
              <a:off x="1594252" y="1727078"/>
              <a:ext cx="880229"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u</a:t>
              </a:r>
              <a:r>
                <a:rPr lang="en-US" sz="2933" b="1" dirty="0"/>
                <a:t> </a:t>
              </a:r>
              <a:r>
                <a:rPr lang="en-US" sz="2933" dirty="0"/>
                <a:t>mod</a:t>
              </a:r>
              <a:r>
                <a:rPr lang="en-US" sz="2933" b="1" dirty="0"/>
                <a:t> p</a:t>
              </a:r>
              <a:endParaRPr lang="en-US" sz="2933" dirty="0"/>
            </a:p>
          </p:txBody>
        </p:sp>
        <p:sp>
          <p:nvSpPr>
            <p:cNvPr id="5" name="Rectangle 4"/>
            <p:cNvSpPr/>
            <p:nvPr/>
          </p:nvSpPr>
          <p:spPr>
            <a:xfrm>
              <a:off x="2875653" y="1134836"/>
              <a:ext cx="1086747"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Mallory</a:t>
              </a:r>
            </a:p>
          </p:txBody>
        </p:sp>
        <p:sp>
          <p:nvSpPr>
            <p:cNvPr id="21" name="TextBox 20"/>
            <p:cNvSpPr txBox="1"/>
            <p:nvPr/>
          </p:nvSpPr>
          <p:spPr>
            <a:xfrm>
              <a:off x="4363028" y="814806"/>
              <a:ext cx="871212"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v</a:t>
              </a:r>
              <a:r>
                <a:rPr lang="en-US" sz="2933" b="1" dirty="0"/>
                <a:t> </a:t>
              </a:r>
              <a:r>
                <a:rPr lang="en-US" sz="2933" dirty="0"/>
                <a:t>mod</a:t>
              </a:r>
              <a:r>
                <a:rPr lang="en-US" sz="2933" b="1" dirty="0"/>
                <a:t> p</a:t>
              </a:r>
              <a:endParaRPr lang="en-US" sz="2933" dirty="0"/>
            </a:p>
          </p:txBody>
        </p:sp>
        <p:sp>
          <p:nvSpPr>
            <p:cNvPr id="23" name="TextBox 22"/>
            <p:cNvSpPr txBox="1"/>
            <p:nvPr/>
          </p:nvSpPr>
          <p:spPr>
            <a:xfrm>
              <a:off x="4343400" y="1700893"/>
              <a:ext cx="871212" cy="724901"/>
            </a:xfrm>
            <a:prstGeom prst="rect">
              <a:avLst/>
            </a:prstGeom>
            <a:noFill/>
          </p:spPr>
          <p:txBody>
            <a:bodyPr wrap="none" rtlCol="0">
              <a:spAutoFit/>
            </a:bodyPr>
            <a:lstStyle/>
            <a:p>
              <a:r>
                <a:rPr lang="en-US" sz="2933" b="1" dirty="0" err="1"/>
                <a:t>g</a:t>
              </a:r>
              <a:r>
                <a:rPr lang="en-US" sz="2933" b="1" baseline="30000" dirty="0" err="1"/>
                <a:t>y</a:t>
              </a:r>
              <a:r>
                <a:rPr lang="en-US" sz="2933" b="1" dirty="0"/>
                <a:t> </a:t>
              </a:r>
              <a:r>
                <a:rPr lang="en-US" sz="2933" dirty="0"/>
                <a:t>mod</a:t>
              </a:r>
              <a:r>
                <a:rPr lang="en-US" sz="2933" b="1" dirty="0"/>
                <a:t> p</a:t>
              </a:r>
              <a:endParaRPr lang="en-US" sz="2933" dirty="0"/>
            </a:p>
          </p:txBody>
        </p:sp>
        <p:sp>
          <p:nvSpPr>
            <p:cNvPr id="25" name="TextBox 24"/>
            <p:cNvSpPr txBox="1"/>
            <p:nvPr/>
          </p:nvSpPr>
          <p:spPr>
            <a:xfrm>
              <a:off x="2892302" y="1066800"/>
              <a:ext cx="196749" cy="615554"/>
            </a:xfrm>
            <a:prstGeom prst="rect">
              <a:avLst/>
            </a:prstGeom>
            <a:noFill/>
          </p:spPr>
          <p:txBody>
            <a:bodyPr wrap="none" rtlCol="0">
              <a:spAutoFit/>
            </a:bodyPr>
            <a:lstStyle/>
            <a:p>
              <a:r>
                <a:rPr lang="en-US" sz="2400" b="1" dirty="0"/>
                <a:t>u</a:t>
              </a:r>
            </a:p>
          </p:txBody>
        </p:sp>
        <p:sp>
          <p:nvSpPr>
            <p:cNvPr id="26" name="TextBox 25"/>
            <p:cNvSpPr txBox="1"/>
            <p:nvPr/>
          </p:nvSpPr>
          <p:spPr>
            <a:xfrm>
              <a:off x="3663920" y="1066800"/>
              <a:ext cx="185929" cy="615554"/>
            </a:xfrm>
            <a:prstGeom prst="rect">
              <a:avLst/>
            </a:prstGeom>
            <a:noFill/>
          </p:spPr>
          <p:txBody>
            <a:bodyPr wrap="none" rtlCol="0">
              <a:spAutoFit/>
            </a:bodyPr>
            <a:lstStyle/>
            <a:p>
              <a:r>
                <a:rPr lang="en-US" sz="2400" b="1" dirty="0"/>
                <a:t>v</a:t>
              </a:r>
            </a:p>
          </p:txBody>
        </p:sp>
        <p:cxnSp>
          <p:nvCxnSpPr>
            <p:cNvPr id="20" name="Straight Arrow Connector 19"/>
            <p:cNvCxnSpPr/>
            <p:nvPr/>
          </p:nvCxnSpPr>
          <p:spPr>
            <a:xfrm flipH="1" flipV="1">
              <a:off x="1295400" y="1751635"/>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967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962400" y="1749814"/>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1300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167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Symmetric Cryptography</a:t>
            </a:r>
          </a:p>
        </p:txBody>
      </p:sp>
      <p:sp>
        <p:nvSpPr>
          <p:cNvPr id="3" name="Content Placeholder 2"/>
          <p:cNvSpPr>
            <a:spLocks noGrp="1"/>
          </p:cNvSpPr>
          <p:nvPr>
            <p:ph idx="1"/>
          </p:nvPr>
        </p:nvSpPr>
        <p:spPr/>
        <p:txBody>
          <a:bodyPr>
            <a:normAutofit/>
          </a:bodyPr>
          <a:lstStyle/>
          <a:p>
            <a:pPr marL="0" indent="0">
              <a:buNone/>
            </a:pPr>
            <a:r>
              <a:rPr lang="en-US" dirty="0"/>
              <a:t>Roughly equivalent descriptions:</a:t>
            </a:r>
          </a:p>
          <a:p>
            <a:pPr marL="0" indent="0">
              <a:buNone/>
            </a:pPr>
            <a:endParaRPr lang="en-US" dirty="0"/>
          </a:p>
          <a:p>
            <a:r>
              <a:rPr lang="en-US" dirty="0"/>
              <a:t>Encryption and decryption key are the same</a:t>
            </a:r>
          </a:p>
          <a:p>
            <a:pPr marL="0" indent="0">
              <a:buNone/>
            </a:pPr>
            <a:r>
              <a:rPr lang="en-US" dirty="0"/>
              <a:t>	Or authentication and verification key</a:t>
            </a:r>
          </a:p>
          <a:p>
            <a:endParaRPr lang="en-US" dirty="0"/>
          </a:p>
          <a:p>
            <a:r>
              <a:rPr lang="en-US" dirty="0"/>
              <a:t>Decryption key can be derived from encryption key</a:t>
            </a:r>
          </a:p>
          <a:p>
            <a:endParaRPr lang="en-US" dirty="0"/>
          </a:p>
          <a:p>
            <a:r>
              <a:rPr lang="en-US" dirty="0"/>
              <a:t>Communicating parties have to share a secret key</a:t>
            </a:r>
          </a:p>
        </p:txBody>
      </p:sp>
    </p:spTree>
    <p:extLst>
      <p:ext uri="{BB962C8B-B14F-4D97-AF65-F5344CB8AC3E}">
        <p14:creationId xmlns:p14="http://schemas.microsoft.com/office/powerpoint/2010/main" val="290942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B40B0-AF10-0F4D-A072-37719D0114F5}"/>
              </a:ext>
            </a:extLst>
          </p:cNvPr>
          <p:cNvSpPr>
            <a:spLocks noGrp="1"/>
          </p:cNvSpPr>
          <p:nvPr>
            <p:ph type="title"/>
          </p:nvPr>
        </p:nvSpPr>
        <p:spPr>
          <a:xfrm>
            <a:off x="838200" y="2186945"/>
            <a:ext cx="10515600" cy="1325563"/>
          </a:xfrm>
        </p:spPr>
        <p:txBody>
          <a:bodyPr/>
          <a:lstStyle/>
          <a:p>
            <a:pPr algn="ctr"/>
            <a:r>
              <a:rPr lang="en-US" dirty="0"/>
              <a:t>Public Key Cryptography</a:t>
            </a:r>
          </a:p>
        </p:txBody>
      </p:sp>
    </p:spTree>
    <p:extLst>
      <p:ext uri="{BB962C8B-B14F-4D97-AF65-F5344CB8AC3E}">
        <p14:creationId xmlns:p14="http://schemas.microsoft.com/office/powerpoint/2010/main" val="79180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27" name="Content Placeholder 15"/>
          <p:cNvSpPr>
            <a:spLocks noGrp="1"/>
          </p:cNvSpPr>
          <p:nvPr>
            <p:ph idx="1"/>
          </p:nvPr>
        </p:nvSpPr>
        <p:spPr>
          <a:xfrm>
            <a:off x="1981200" y="4419602"/>
            <a:ext cx="8229600" cy="1872343"/>
          </a:xfrm>
        </p:spPr>
        <p:txBody>
          <a:bodyPr>
            <a:normAutofit/>
          </a:bodyPr>
          <a:lstStyle/>
          <a:p>
            <a:pPr marL="0" indent="0">
              <a:buNone/>
            </a:pPr>
            <a:r>
              <a:rPr lang="en-US" dirty="0"/>
              <a:t>Correctness: </a:t>
            </a:r>
            <a:r>
              <a:rPr lang="en-US" i="1" dirty="0">
                <a:solidFill>
                  <a:prstClr val="black"/>
                </a:solidFill>
              </a:rPr>
              <a:t>D(k, E(k, m)) = m</a:t>
            </a:r>
            <a:endParaRPr lang="en-US" i="1" dirty="0"/>
          </a:p>
          <a:p>
            <a:pPr marL="0" indent="0">
              <a:buNone/>
            </a:pPr>
            <a:endParaRPr lang="en-US" dirty="0"/>
          </a:p>
          <a:p>
            <a:pPr marL="0" indent="0">
              <a:buNone/>
            </a:pPr>
            <a:r>
              <a:rPr lang="en-US" dirty="0"/>
              <a:t>Security: ?</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2152651" y="3472544"/>
            <a:ext cx="843375" cy="523220"/>
          </a:xfrm>
          <a:prstGeom prst="rect">
            <a:avLst/>
          </a:prstGeom>
          <a:noFill/>
        </p:spPr>
        <p:txBody>
          <a:bodyPr wrap="none" rtlCol="0">
            <a:spAutoFit/>
          </a:bodyPr>
          <a:lstStyle/>
          <a:p>
            <a:r>
              <a:rPr lang="en-US" sz="2800" dirty="0" err="1">
                <a:latin typeface="Lucida Sans" panose="020B0602030504020204" pitchFamily="34" charset="0"/>
              </a:rPr>
              <a:t>k,m</a:t>
            </a:r>
            <a:endParaRPr lang="en-US" sz="2800" dirty="0">
              <a:latin typeface="Lucida Sans" panose="020B0602030504020204" pitchFamily="34" charset="0"/>
            </a:endParaRPr>
          </a:p>
        </p:txBody>
      </p:sp>
      <p:sp>
        <p:nvSpPr>
          <p:cNvPr id="24" name="TextBox 23"/>
          <p:cNvSpPr txBox="1"/>
          <p:nvPr/>
        </p:nvSpPr>
        <p:spPr>
          <a:xfrm>
            <a:off x="7508687" y="3450772"/>
            <a:ext cx="402674" cy="523220"/>
          </a:xfrm>
          <a:prstGeom prst="rect">
            <a:avLst/>
          </a:prstGeom>
          <a:noFill/>
        </p:spPr>
        <p:txBody>
          <a:bodyPr wrap="none" rtlCol="0">
            <a:spAutoFit/>
          </a:bodyPr>
          <a:lstStyle/>
          <a:p>
            <a:r>
              <a:rPr lang="en-US" sz="2800" dirty="0">
                <a:latin typeface="Lucida Sans" panose="020B0602030504020204" pitchFamily="34" charset="0"/>
              </a:rPr>
              <a:t>k</a:t>
            </a:r>
          </a:p>
        </p:txBody>
      </p:sp>
      <p:sp>
        <p:nvSpPr>
          <p:cNvPr id="25" name="TextBox 24"/>
          <p:cNvSpPr txBox="1"/>
          <p:nvPr/>
        </p:nvSpPr>
        <p:spPr>
          <a:xfrm>
            <a:off x="4610101" y="1915180"/>
            <a:ext cx="1271527" cy="523220"/>
          </a:xfrm>
          <a:prstGeom prst="rect">
            <a:avLst/>
          </a:prstGeom>
          <a:noFill/>
        </p:spPr>
        <p:txBody>
          <a:bodyPr wrap="none" rtlCol="0">
            <a:spAutoFit/>
          </a:bodyPr>
          <a:lstStyle/>
          <a:p>
            <a:r>
              <a:rPr lang="en-US" sz="2800" dirty="0">
                <a:latin typeface="Lucida Sans" panose="020B0602030504020204" pitchFamily="34" charset="0"/>
              </a:rPr>
              <a:t>E(</a:t>
            </a:r>
            <a:r>
              <a:rPr lang="en-US" sz="2800" dirty="0" err="1">
                <a:latin typeface="Lucida Sans" panose="020B0602030504020204" pitchFamily="34" charset="0"/>
              </a:rPr>
              <a:t>k,m</a:t>
            </a:r>
            <a:r>
              <a:rPr lang="en-US" sz="2800" dirty="0">
                <a:latin typeface="Lucida Sans" panose="020B0602030504020204" pitchFamily="34" charset="0"/>
              </a:rPr>
              <a:t>)</a:t>
            </a:r>
          </a:p>
        </p:txBody>
      </p:sp>
      <p:sp>
        <p:nvSpPr>
          <p:cNvPr id="3" name="Rectangle 2"/>
          <p:cNvSpPr/>
          <p:nvPr/>
        </p:nvSpPr>
        <p:spPr>
          <a:xfrm>
            <a:off x="6838820" y="3973992"/>
            <a:ext cx="2324725" cy="523220"/>
          </a:xfrm>
          <a:prstGeom prst="rect">
            <a:avLst/>
          </a:prstGeom>
        </p:spPr>
        <p:txBody>
          <a:bodyPr wrap="none">
            <a:spAutoFit/>
          </a:bodyPr>
          <a:lstStyle/>
          <a:p>
            <a:pPr lvl="0"/>
            <a:r>
              <a:rPr lang="en-US" sz="2800" dirty="0">
                <a:solidFill>
                  <a:prstClr val="black"/>
                </a:solidFill>
                <a:latin typeface="Lucida Sans" panose="020B0602030504020204" pitchFamily="34" charset="0"/>
              </a:rPr>
              <a:t>D(k, E(k, m))</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18" name="Right Arrow 17"/>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Emoticons-Evil-icon.png (512×5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08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543549"/>
          </a:xfrm>
        </p:spPr>
        <p:txBody>
          <a:bodyPr>
            <a:noAutofit/>
          </a:bodyPr>
          <a:lstStyle/>
          <a:p>
            <a:pPr algn="ctr"/>
            <a:r>
              <a:rPr lang="en-US" sz="5333" dirty="0">
                <a:solidFill>
                  <a:srgbClr val="000000"/>
                </a:solidFill>
              </a:rPr>
              <a:t>Public Key Crypto</a:t>
            </a:r>
          </a:p>
          <a:p>
            <a:pPr lvl="1">
              <a:spcBef>
                <a:spcPts val="1600"/>
              </a:spcBef>
              <a:buNone/>
            </a:pPr>
            <a:r>
              <a:rPr lang="en-US" sz="2667" dirty="0"/>
              <a:t>So far, encryption key == decryption key (“</a:t>
            </a:r>
            <a:r>
              <a:rPr lang="en-US" sz="2667" b="1" dirty="0">
                <a:solidFill>
                  <a:schemeClr val="accent1"/>
                </a:solidFill>
              </a:rPr>
              <a:t>symmetric key crypto</a:t>
            </a:r>
            <a:r>
              <a:rPr lang="en-US" sz="2667" dirty="0"/>
              <a:t>”)</a:t>
            </a:r>
          </a:p>
          <a:p>
            <a:pPr lvl="1">
              <a:buNone/>
            </a:pPr>
            <a:r>
              <a:rPr lang="en-US" sz="2667" b="1" dirty="0"/>
              <a:t>New idea:</a:t>
            </a:r>
            <a:r>
              <a:rPr lang="en-US" sz="2667" dirty="0"/>
              <a:t> Keys are distinct, and </a:t>
            </a:r>
            <a:r>
              <a:rPr lang="en-US" sz="2667" i="1" dirty="0"/>
              <a:t>you can’t find one from the other</a:t>
            </a:r>
          </a:p>
          <a:p>
            <a:pPr lvl="1">
              <a:spcBef>
                <a:spcPts val="3200"/>
              </a:spcBef>
              <a:buNone/>
            </a:pPr>
            <a:r>
              <a:rPr lang="en-US" sz="2667" dirty="0"/>
              <a:t>Almost always used by splitting key-pair</a:t>
            </a:r>
          </a:p>
          <a:p>
            <a:pPr lvl="1">
              <a:buNone/>
            </a:pPr>
            <a:r>
              <a:rPr lang="en-US" dirty="0"/>
              <a:t>	Alice keeps one key private (“</a:t>
            </a:r>
            <a:r>
              <a:rPr lang="en-US" b="1" dirty="0">
                <a:solidFill>
                  <a:schemeClr val="accent1"/>
                </a:solidFill>
              </a:rPr>
              <a:t>private key</a:t>
            </a:r>
            <a:r>
              <a:rPr lang="en-US" dirty="0"/>
              <a:t>”)</a:t>
            </a:r>
            <a:br>
              <a:rPr lang="en-US" dirty="0"/>
            </a:br>
            <a:r>
              <a:rPr lang="en-US" dirty="0"/>
              <a:t>Publishes the other key (“</a:t>
            </a:r>
            <a:r>
              <a:rPr lang="en-US" b="1" dirty="0">
                <a:solidFill>
                  <a:schemeClr val="accent1"/>
                </a:solidFill>
              </a:rPr>
              <a:t>public key</a:t>
            </a:r>
            <a:r>
              <a:rPr lang="en-US" dirty="0"/>
              <a:t>”)</a:t>
            </a:r>
          </a:p>
          <a:p>
            <a:pPr lvl="1">
              <a:buNone/>
            </a:pPr>
            <a:r>
              <a:rPr lang="en-US" sz="2667" dirty="0"/>
              <a:t>Many applications</a:t>
            </a:r>
          </a:p>
          <a:p>
            <a:pPr lvl="1">
              <a:buNone/>
            </a:pPr>
            <a:r>
              <a:rPr lang="en-US" sz="2667" dirty="0"/>
              <a:t>Conceived in 1976 by Diffie and Hellman </a:t>
            </a:r>
            <a:br>
              <a:rPr lang="en-US" sz="2667" dirty="0"/>
            </a:br>
            <a:r>
              <a:rPr lang="en-US" dirty="0"/>
              <a:t>(earlier by Clifford Cocks of British intelligence, in secret)</a:t>
            </a:r>
          </a:p>
          <a:p>
            <a:pPr marL="615935" lvl="1" indent="-6351">
              <a:spcBef>
                <a:spcPts val="3200"/>
              </a:spcBef>
              <a:buNone/>
              <a:tabLst>
                <a:tab pos="990575" algn="l"/>
                <a:tab pos="1526079" algn="l"/>
                <a:tab pos="1835105" algn="l"/>
              </a:tabLst>
            </a:pPr>
            <a:r>
              <a:rPr lang="en-US" sz="2667" dirty="0"/>
              <a:t>Best known, most common public-key algorithm: </a:t>
            </a:r>
            <a:r>
              <a:rPr lang="en-US" sz="2667" b="1" dirty="0">
                <a:solidFill>
                  <a:schemeClr val="accent1"/>
                </a:solidFill>
              </a:rPr>
              <a:t>RSA</a:t>
            </a:r>
            <a:br>
              <a:rPr lang="en-US" sz="2667" dirty="0"/>
            </a:br>
            <a:r>
              <a:rPr lang="en-US" sz="2667" dirty="0"/>
              <a:t>	</a:t>
            </a:r>
            <a:r>
              <a:rPr lang="en-US" dirty="0" err="1"/>
              <a:t>Rivest</a:t>
            </a:r>
            <a:r>
              <a:rPr lang="en-US" dirty="0"/>
              <a:t>, Shamir, and </a:t>
            </a:r>
            <a:r>
              <a:rPr lang="en-US" dirty="0" err="1"/>
              <a:t>Adleman</a:t>
            </a:r>
            <a:r>
              <a:rPr lang="en-US" dirty="0"/>
              <a:t> 1978</a:t>
            </a:r>
          </a:p>
        </p:txBody>
      </p:sp>
    </p:spTree>
    <p:extLst>
      <p:ext uri="{BB962C8B-B14F-4D97-AF65-F5344CB8AC3E}">
        <p14:creationId xmlns:p14="http://schemas.microsoft.com/office/powerpoint/2010/main" val="13485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333" dirty="0"/>
              <a:t>Asymmetric Cryptography</a:t>
            </a:r>
          </a:p>
        </p:txBody>
      </p:sp>
      <p:sp>
        <p:nvSpPr>
          <p:cNvPr id="3" name="Content Placeholder 2"/>
          <p:cNvSpPr>
            <a:spLocks noGrp="1"/>
          </p:cNvSpPr>
          <p:nvPr>
            <p:ph idx="1"/>
          </p:nvPr>
        </p:nvSpPr>
        <p:spPr>
          <a:xfrm>
            <a:off x="609600" y="1417639"/>
            <a:ext cx="10972800" cy="5257799"/>
          </a:xfrm>
        </p:spPr>
        <p:txBody>
          <a:bodyPr>
            <a:normAutofit/>
          </a:bodyPr>
          <a:lstStyle/>
          <a:p>
            <a:r>
              <a:rPr lang="en-US" dirty="0"/>
              <a:t>Different key for encryption vs. decryption</a:t>
            </a:r>
          </a:p>
          <a:p>
            <a:pPr lvl="1"/>
            <a:r>
              <a:rPr lang="en-US" dirty="0"/>
              <a:t>Or creating vs verifying authentication code</a:t>
            </a:r>
          </a:p>
          <a:p>
            <a:r>
              <a:rPr lang="en-US" dirty="0"/>
              <a:t>One key-pair per person, not per pair of people</a:t>
            </a:r>
          </a:p>
          <a:p>
            <a:r>
              <a:rPr lang="en-US" dirty="0"/>
              <a:t>One key in the pair is kept secret</a:t>
            </a:r>
          </a:p>
          <a:p>
            <a:pPr lvl="1"/>
            <a:r>
              <a:rPr lang="en-US" dirty="0"/>
              <a:t>The other is given to everyone (published)</a:t>
            </a:r>
          </a:p>
          <a:p>
            <a:r>
              <a:rPr lang="en-US" dirty="0"/>
              <a:t>Secret key can’t be derived from public key</a:t>
            </a:r>
          </a:p>
          <a:p>
            <a:pPr lvl="1"/>
            <a:r>
              <a:rPr lang="en-US" dirty="0"/>
              <a:t>Doesn’t matter if public key can be derived from secret key</a:t>
            </a:r>
          </a:p>
          <a:p>
            <a:endParaRPr lang="en-US" dirty="0"/>
          </a:p>
          <a:p>
            <a:r>
              <a:rPr lang="en-US" dirty="0">
                <a:solidFill>
                  <a:srgbClr val="4177B9"/>
                </a:solidFill>
              </a:rPr>
              <a:t>Discussion: </a:t>
            </a:r>
          </a:p>
          <a:p>
            <a:pPr lvl="1"/>
            <a:r>
              <a:rPr lang="en-US" dirty="0">
                <a:solidFill>
                  <a:srgbClr val="4177B9"/>
                </a:solidFill>
              </a:rPr>
              <a:t>encryption or decryption key public?</a:t>
            </a:r>
          </a:p>
          <a:p>
            <a:pPr lvl="1"/>
            <a:r>
              <a:rPr lang="en-US" dirty="0">
                <a:solidFill>
                  <a:srgbClr val="4177B9"/>
                </a:solidFill>
              </a:rPr>
              <a:t>Authentication key or verification key public?</a:t>
            </a:r>
          </a:p>
        </p:txBody>
      </p:sp>
    </p:spTree>
    <p:extLst>
      <p:ext uri="{BB962C8B-B14F-4D97-AF65-F5344CB8AC3E}">
        <p14:creationId xmlns:p14="http://schemas.microsoft.com/office/powerpoint/2010/main" val="2611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Use Cases</a:t>
            </a:r>
          </a:p>
        </p:txBody>
      </p:sp>
      <p:sp>
        <p:nvSpPr>
          <p:cNvPr id="2" name="Content Placeholder 1"/>
          <p:cNvSpPr>
            <a:spLocks noGrp="1"/>
          </p:cNvSpPr>
          <p:nvPr>
            <p:ph idx="1"/>
          </p:nvPr>
        </p:nvSpPr>
        <p:spPr/>
        <p:txBody>
          <a:bodyPr>
            <a:normAutofit fontScale="92500" lnSpcReduction="20000"/>
          </a:bodyPr>
          <a:lstStyle/>
          <a:p>
            <a:r>
              <a:rPr lang="en-US" sz="3733" dirty="0"/>
              <a:t>Suppose Alice </a:t>
            </a:r>
            <a:r>
              <a:rPr lang="en-US" sz="3733" b="1" dirty="0"/>
              <a:t>publishes</a:t>
            </a:r>
            <a:r>
              <a:rPr lang="en-US" sz="3733" dirty="0"/>
              <a:t> data to lots of people, and they all want to </a:t>
            </a:r>
            <a:r>
              <a:rPr lang="en-US" sz="3733" b="1" dirty="0"/>
              <a:t>verify integrity</a:t>
            </a:r>
            <a:r>
              <a:rPr lang="en-US" sz="3733" dirty="0"/>
              <a:t>…</a:t>
            </a:r>
          </a:p>
          <a:p>
            <a:pPr marL="2438339" lvl="1" indent="-6351">
              <a:buNone/>
            </a:pPr>
            <a:r>
              <a:rPr lang="en-US" sz="3467" dirty="0"/>
              <a:t>Can’t share an integrity key with </a:t>
            </a:r>
            <a:r>
              <a:rPr lang="en-US" sz="3467" i="1" dirty="0"/>
              <a:t>everybody</a:t>
            </a:r>
            <a:r>
              <a:rPr lang="en-US" sz="3467" dirty="0"/>
              <a:t>, or else </a:t>
            </a:r>
            <a:r>
              <a:rPr lang="en-US" sz="3467" i="1" dirty="0"/>
              <a:t>anybody </a:t>
            </a:r>
            <a:r>
              <a:rPr lang="en-US" sz="3467" dirty="0"/>
              <a:t>could forge messages</a:t>
            </a:r>
          </a:p>
          <a:p>
            <a:endParaRPr lang="en-US" sz="3733" dirty="0"/>
          </a:p>
          <a:p>
            <a:r>
              <a:rPr lang="en-US" sz="3733" dirty="0"/>
              <a:t>Suppose Bob wants to </a:t>
            </a:r>
            <a:r>
              <a:rPr lang="en-US" sz="3733" b="1" dirty="0"/>
              <a:t>receive data </a:t>
            </a:r>
            <a:r>
              <a:rPr lang="en-US" sz="3733" dirty="0"/>
              <a:t>from lots of people, </a:t>
            </a:r>
            <a:r>
              <a:rPr lang="en-US" sz="3733" b="1" dirty="0"/>
              <a:t>confidentially</a:t>
            </a:r>
            <a:r>
              <a:rPr lang="en-US" sz="3733" dirty="0"/>
              <a:t>…</a:t>
            </a:r>
          </a:p>
          <a:p>
            <a:pPr marL="2438339" lvl="1" indent="0">
              <a:buNone/>
            </a:pPr>
            <a:r>
              <a:rPr lang="en-US" sz="3467" dirty="0"/>
              <a:t>Schemes we’ve discussed would require a separate key shared with each person</a:t>
            </a:r>
          </a:p>
          <a:p>
            <a:r>
              <a:rPr lang="en-US" sz="3467" dirty="0">
                <a:solidFill>
                  <a:schemeClr val="accent5"/>
                </a:solidFill>
              </a:rPr>
              <a:t>[What to do?]</a:t>
            </a:r>
          </a:p>
        </p:txBody>
      </p:sp>
    </p:spTree>
    <p:extLst>
      <p:ext uri="{BB962C8B-B14F-4D97-AF65-F5344CB8AC3E}">
        <p14:creationId xmlns:p14="http://schemas.microsoft.com/office/powerpoint/2010/main" val="86903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3"/>
            <a:ext cx="10972800" cy="5600699"/>
          </a:xfrm>
        </p:spPr>
        <p:txBody>
          <a:bodyPr>
            <a:normAutofit fontScale="92500" lnSpcReduction="10000"/>
          </a:bodyPr>
          <a:lstStyle/>
          <a:p>
            <a:r>
              <a:rPr lang="en-US" sz="4000" i="1" dirty="0"/>
              <a:t>Subtle fact:</a:t>
            </a:r>
            <a:r>
              <a:rPr lang="en-US" sz="4000" dirty="0"/>
              <a:t>  RSA can be used for </a:t>
            </a:r>
            <a:br>
              <a:rPr lang="en-US" sz="4000" dirty="0"/>
            </a:br>
            <a:r>
              <a:rPr lang="en-US" sz="4000" dirty="0"/>
              <a:t>either confidentiality or integrity</a:t>
            </a:r>
          </a:p>
          <a:p>
            <a:pPr lvl="1">
              <a:spcBef>
                <a:spcPts val="2400"/>
              </a:spcBef>
              <a:buNone/>
            </a:pPr>
            <a:r>
              <a:rPr lang="en-US" b="1" dirty="0"/>
              <a:t>RSA for confidentiality:</a:t>
            </a:r>
          </a:p>
          <a:p>
            <a:pPr lvl="1">
              <a:buNone/>
            </a:pPr>
            <a:r>
              <a:rPr lang="en-US" dirty="0"/>
              <a:t>	Encrypt with public key</a:t>
            </a:r>
            <a:br>
              <a:rPr lang="en-US" dirty="0"/>
            </a:br>
            <a:r>
              <a:rPr lang="en-US" dirty="0"/>
              <a:t>Decrypt with private key</a:t>
            </a:r>
            <a:br>
              <a:rPr lang="en-US" dirty="0"/>
            </a:br>
            <a:r>
              <a:rPr lang="en-US" dirty="0"/>
              <a:t>		</a:t>
            </a:r>
            <a:r>
              <a:rPr lang="en-US" sz="3467" dirty="0"/>
              <a:t>“your eyes only” message</a:t>
            </a:r>
          </a:p>
          <a:p>
            <a:pPr lvl="1">
              <a:spcBef>
                <a:spcPts val="2400"/>
              </a:spcBef>
              <a:buNone/>
            </a:pPr>
            <a:r>
              <a:rPr lang="en-US" b="1" dirty="0"/>
              <a:t>RSA for integrity:</a:t>
            </a:r>
          </a:p>
          <a:p>
            <a:pPr lvl="1">
              <a:buNone/>
            </a:pPr>
            <a:r>
              <a:rPr lang="en-US" dirty="0"/>
              <a:t>	Encrypt (“sign”) with private key</a:t>
            </a:r>
            <a:br>
              <a:rPr lang="en-US" dirty="0"/>
            </a:br>
            <a:r>
              <a:rPr lang="en-US" dirty="0"/>
              <a:t>Decrypt (“verify”) with public key</a:t>
            </a:r>
            <a:br>
              <a:rPr lang="en-US" dirty="0"/>
            </a:br>
            <a:r>
              <a:rPr lang="en-US" dirty="0"/>
              <a:t>		</a:t>
            </a:r>
            <a:r>
              <a:rPr lang="en-US" sz="3467" dirty="0"/>
              <a:t>called a </a:t>
            </a:r>
            <a:r>
              <a:rPr lang="en-US" sz="3467" b="1" dirty="0">
                <a:solidFill>
                  <a:schemeClr val="accent1"/>
                </a:solidFill>
              </a:rPr>
              <a:t>digital signature</a:t>
            </a:r>
          </a:p>
          <a:p>
            <a:pPr lvl="1">
              <a:spcBef>
                <a:spcPts val="3200"/>
              </a:spcBef>
              <a:buNone/>
            </a:pPr>
            <a:r>
              <a:rPr lang="en-US" sz="3200" dirty="0">
                <a:solidFill>
                  <a:schemeClr val="accent5"/>
                </a:solidFill>
              </a:rPr>
              <a:t>[What if we want both confidentiality</a:t>
            </a:r>
            <a:br>
              <a:rPr lang="en-US" sz="3200" dirty="0">
                <a:solidFill>
                  <a:schemeClr val="accent5"/>
                </a:solidFill>
              </a:rPr>
            </a:br>
            <a:r>
              <a:rPr lang="en-US" sz="3200" dirty="0">
                <a:solidFill>
                  <a:schemeClr val="accent5"/>
                </a:solidFill>
              </a:rPr>
              <a:t>and integrity on the same message?]</a:t>
            </a:r>
          </a:p>
        </p:txBody>
      </p:sp>
    </p:spTree>
    <p:extLst>
      <p:ext uri="{BB962C8B-B14F-4D97-AF65-F5344CB8AC3E}">
        <p14:creationId xmlns:p14="http://schemas.microsoft.com/office/powerpoint/2010/main" val="379052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33671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0667" y="270933"/>
            <a:ext cx="9990667" cy="6299200"/>
          </a:xfrm>
          <a:prstGeom prst="rect">
            <a:avLst/>
          </a:prstGeom>
        </p:spPr>
      </p:pic>
    </p:spTree>
    <p:extLst>
      <p:ext uri="{BB962C8B-B14F-4D97-AF65-F5344CB8AC3E}">
        <p14:creationId xmlns:p14="http://schemas.microsoft.com/office/powerpoint/2010/main" val="74261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ctr"/>
            <a:r>
              <a:rPr lang="en-US" sz="5600" b="1" dirty="0"/>
              <a:t>Building a Secure Channel</a:t>
            </a:r>
            <a:endParaRPr lang="en-US" sz="5600" b="1" dirty="0">
              <a:solidFill>
                <a:schemeClr val="accent1"/>
              </a:solidFill>
            </a:endParaRPr>
          </a:p>
          <a:p>
            <a:r>
              <a:rPr lang="en-US" sz="3733" dirty="0"/>
              <a:t>What if you want confidentiality and integrity at the same time?</a:t>
            </a:r>
          </a:p>
          <a:p>
            <a:r>
              <a:rPr lang="en-US" sz="3733" b="1" dirty="0"/>
              <a:t>Encrypt, then add integrity</a:t>
            </a:r>
            <a:r>
              <a:rPr lang="en-US" sz="3733" dirty="0"/>
              <a:t>, not the other way around. </a:t>
            </a:r>
            <a:br>
              <a:rPr lang="en-US" sz="3733" dirty="0"/>
            </a:br>
            <a:r>
              <a:rPr lang="en-US" sz="3733" dirty="0"/>
              <a:t>(some reasons are subtle)</a:t>
            </a:r>
          </a:p>
          <a:p>
            <a:r>
              <a:rPr lang="en-US" sz="3733" b="1" dirty="0"/>
              <a:t>Use separate keys</a:t>
            </a:r>
            <a:r>
              <a:rPr lang="en-US" sz="3733" dirty="0"/>
              <a:t> for confidentiality and integrity.</a:t>
            </a:r>
          </a:p>
          <a:p>
            <a:pPr lvl="1">
              <a:spcBef>
                <a:spcPts val="2400"/>
              </a:spcBef>
              <a:buNone/>
            </a:pPr>
            <a:r>
              <a:rPr lang="en-US" sz="3467" dirty="0"/>
              <a:t>Need two shared keys, but only have one? </a:t>
            </a:r>
            <a:br>
              <a:rPr lang="en-US" sz="3467" dirty="0"/>
            </a:br>
            <a:r>
              <a:rPr lang="en-US" sz="3467" dirty="0"/>
              <a:t>That’s what PRGs are for!  </a:t>
            </a:r>
          </a:p>
          <a:p>
            <a:pPr lvl="1">
              <a:spcBef>
                <a:spcPts val="2400"/>
              </a:spcBef>
              <a:buNone/>
            </a:pPr>
            <a:r>
              <a:rPr lang="en-US" sz="3467" dirty="0"/>
              <a:t>If there’s a reverse (Bob to Alice) channel, use separate keys for that too</a:t>
            </a:r>
          </a:p>
        </p:txBody>
      </p:sp>
    </p:spTree>
    <p:extLst>
      <p:ext uri="{BB962C8B-B14F-4D97-AF65-F5344CB8AC3E}">
        <p14:creationId xmlns:p14="http://schemas.microsoft.com/office/powerpoint/2010/main" val="323779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063" y="285754"/>
            <a:ext cx="11677156" cy="6115049"/>
          </a:xfrm>
        </p:spPr>
        <p:txBody>
          <a:bodyPr>
            <a:normAutofit fontScale="85000" lnSpcReduction="20000"/>
          </a:bodyPr>
          <a:lstStyle/>
          <a:p>
            <a:pPr algn="ctr"/>
            <a:r>
              <a:rPr lang="en-US" sz="5467" dirty="0"/>
              <a:t>Security Requirements for Public Key Crypto</a:t>
            </a:r>
          </a:p>
          <a:p>
            <a:pPr marL="685783" indent="-685783">
              <a:buFont typeface="+mj-lt"/>
              <a:buAutoNum type="arabicPeriod"/>
            </a:pPr>
            <a:r>
              <a:rPr lang="en-US" dirty="0"/>
              <a:t>Computationally easy for B to generate a key pair: </a:t>
            </a:r>
            <a:r>
              <a:rPr lang="en-US" dirty="0" err="1"/>
              <a:t>PU</a:t>
            </a:r>
            <a:r>
              <a:rPr lang="en-US" baseline="-25000" dirty="0" err="1">
                <a:latin typeface="+mj-lt"/>
                <a:cs typeface="Subscript"/>
              </a:rPr>
              <a:t>b</a:t>
            </a:r>
            <a:r>
              <a:rPr lang="en-US" dirty="0"/>
              <a:t>, </a:t>
            </a:r>
            <a:r>
              <a:rPr lang="en-US" dirty="0" err="1"/>
              <a:t>PR</a:t>
            </a:r>
            <a:r>
              <a:rPr lang="en-US" baseline="-25000" dirty="0" err="1">
                <a:cs typeface="Subscript"/>
              </a:rPr>
              <a:t>b</a:t>
            </a:r>
            <a:endParaRPr lang="en-US" baseline="-25000" dirty="0">
              <a:cs typeface="Subscript"/>
            </a:endParaRPr>
          </a:p>
          <a:p>
            <a:pPr marL="685783" indent="-685783">
              <a:buFont typeface="+mj-lt"/>
              <a:buAutoNum type="arabicPeriod"/>
            </a:pPr>
            <a:r>
              <a:rPr lang="en-US" dirty="0"/>
              <a:t>Computationally easy for sender A to generate the </a:t>
            </a:r>
            <a:r>
              <a:rPr lang="en-US" dirty="0" err="1"/>
              <a:t>ciphertext</a:t>
            </a:r>
            <a:r>
              <a:rPr lang="en-US" dirty="0"/>
              <a:t> for message M: C=</a:t>
            </a:r>
            <a:r>
              <a:rPr lang="en-US" dirty="0" err="1"/>
              <a:t>E(PU</a:t>
            </a:r>
            <a:r>
              <a:rPr lang="en-US" baseline="-25000" dirty="0" err="1">
                <a:cs typeface="Subscript"/>
              </a:rPr>
              <a:t>b</a:t>
            </a:r>
            <a:r>
              <a:rPr lang="en-US" dirty="0"/>
              <a:t>, M)</a:t>
            </a:r>
          </a:p>
          <a:p>
            <a:pPr marL="685783" indent="-685783">
              <a:buFont typeface="+mj-lt"/>
              <a:buAutoNum type="arabicPeriod"/>
            </a:pPr>
            <a:r>
              <a:rPr lang="en-US" dirty="0"/>
              <a:t>Computationally easy for receiver B to decrypt the </a:t>
            </a:r>
            <a:r>
              <a:rPr lang="en-US" dirty="0" err="1"/>
              <a:t>ciphertext</a:t>
            </a:r>
            <a:r>
              <a:rPr lang="en-US" dirty="0"/>
              <a:t>: M=</a:t>
            </a:r>
            <a:r>
              <a:rPr lang="en-US" dirty="0" err="1"/>
              <a:t>D(PR</a:t>
            </a:r>
            <a:r>
              <a:rPr lang="en-US" baseline="-25000" dirty="0" err="1">
                <a:cs typeface="Subscript"/>
              </a:rPr>
              <a:t>b</a:t>
            </a:r>
            <a:r>
              <a:rPr lang="en-US" dirty="0"/>
              <a:t>, C)</a:t>
            </a:r>
          </a:p>
          <a:p>
            <a:pPr marL="685783" indent="-685783">
              <a:buFont typeface="+mj-lt"/>
              <a:buAutoNum type="arabicPeriod"/>
            </a:pPr>
            <a:r>
              <a:rPr lang="en-US" dirty="0"/>
              <a:t>Computational infeasible to guess </a:t>
            </a:r>
            <a:r>
              <a:rPr lang="en-US" dirty="0" err="1"/>
              <a:t>PR</a:t>
            </a:r>
            <a:r>
              <a:rPr lang="en-US" baseline="-25000" dirty="0" err="1">
                <a:cs typeface="Subscript"/>
              </a:rPr>
              <a:t>b</a:t>
            </a:r>
            <a:r>
              <a:rPr lang="en-US" dirty="0"/>
              <a:t> knowing </a:t>
            </a:r>
            <a:r>
              <a:rPr lang="en-US" dirty="0" err="1"/>
              <a:t>PU</a:t>
            </a:r>
            <a:r>
              <a:rPr lang="en-US" baseline="-25000" dirty="0" err="1">
                <a:cs typeface="Subscript"/>
              </a:rPr>
              <a:t>b</a:t>
            </a:r>
            <a:r>
              <a:rPr lang="en-US" dirty="0"/>
              <a:t>. </a:t>
            </a:r>
          </a:p>
          <a:p>
            <a:pPr marL="685783" indent="-685783">
              <a:buFont typeface="+mj-lt"/>
              <a:buAutoNum type="arabicPeriod"/>
            </a:pPr>
            <a:r>
              <a:rPr lang="en-US" dirty="0"/>
              <a:t>Computational infeasible to recover M from </a:t>
            </a:r>
            <a:r>
              <a:rPr lang="en-US" dirty="0" err="1"/>
              <a:t>PU</a:t>
            </a:r>
            <a:r>
              <a:rPr lang="en-US" baseline="-25000" dirty="0" err="1">
                <a:cs typeface="Subscript"/>
              </a:rPr>
              <a:t>b</a:t>
            </a:r>
            <a:r>
              <a:rPr lang="en-US" dirty="0"/>
              <a:t> and C. </a:t>
            </a:r>
          </a:p>
        </p:txBody>
      </p:sp>
    </p:spTree>
    <p:extLst>
      <p:ext uri="{BB962C8B-B14F-4D97-AF65-F5344CB8AC3E}">
        <p14:creationId xmlns:p14="http://schemas.microsoft.com/office/powerpoint/2010/main" val="95442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Public Key Crypto Is </a:t>
            </a:r>
            <a:r>
              <a:rPr lang="en-US" b="1" dirty="0"/>
              <a:t>Not</a:t>
            </a:r>
          </a:p>
        </p:txBody>
      </p:sp>
      <p:sp>
        <p:nvSpPr>
          <p:cNvPr id="4" name="Content Placeholder 3"/>
          <p:cNvSpPr>
            <a:spLocks noGrp="1"/>
          </p:cNvSpPr>
          <p:nvPr>
            <p:ph idx="1"/>
          </p:nvPr>
        </p:nvSpPr>
        <p:spPr/>
        <p:txBody>
          <a:bodyPr>
            <a:normAutofit/>
          </a:bodyPr>
          <a:lstStyle/>
          <a:p>
            <a:r>
              <a:rPr lang="en-US" dirty="0"/>
              <a:t>More secure than symmetric encryption</a:t>
            </a:r>
          </a:p>
          <a:p>
            <a:pPr lvl="1"/>
            <a:r>
              <a:rPr lang="en-US" dirty="0"/>
              <a:t>Security depends on key length and computational work, not type of cipher</a:t>
            </a:r>
          </a:p>
          <a:p>
            <a:r>
              <a:rPr lang="en-US" dirty="0"/>
              <a:t>Replacement for symmetric key encryption</a:t>
            </a:r>
          </a:p>
          <a:p>
            <a:pPr lvl="1"/>
            <a:r>
              <a:rPr lang="en-US" dirty="0"/>
              <a:t>Asymmetric crypto still very expensive</a:t>
            </a:r>
          </a:p>
          <a:p>
            <a:r>
              <a:rPr lang="en-US" dirty="0"/>
              <a:t>Replacement for key distribution</a:t>
            </a:r>
          </a:p>
          <a:p>
            <a:pPr lvl="1"/>
            <a:r>
              <a:rPr lang="en-US" dirty="0"/>
              <a:t>Still need infrastructure for key management </a:t>
            </a:r>
            <a:br>
              <a:rPr lang="en-US" dirty="0"/>
            </a:br>
            <a:r>
              <a:rPr lang="en-US" dirty="0"/>
              <a:t>(next lecture)</a:t>
            </a:r>
          </a:p>
        </p:txBody>
      </p:sp>
    </p:spTree>
    <p:extLst>
      <p:ext uri="{BB962C8B-B14F-4D97-AF65-F5344CB8AC3E}">
        <p14:creationId xmlns:p14="http://schemas.microsoft.com/office/powerpoint/2010/main" val="39835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GCHQ, 1973: </a:t>
            </a:r>
            <a:br>
              <a:rPr lang="en-US" dirty="0"/>
            </a:br>
            <a:r>
              <a:rPr lang="en-US" dirty="0"/>
              <a:t>Invented public-key crypto in secret</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AutoShape 2" descr="http://upload.wikimedia.org/wikipedia/commons/7/72/GCHQ-aerial.jpg"/>
          <p:cNvSpPr>
            <a:spLocks noChangeAspect="1" noChangeArrowheads="1"/>
          </p:cNvSpPr>
          <p:nvPr/>
        </p:nvSpPr>
        <p:spPr bwMode="auto">
          <a:xfrm>
            <a:off x="1587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4"/>
            <a:ext cx="6172200" cy="4352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335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solidFill>
                  <a:srgbClr val="C00000"/>
                </a:solidFill>
              </a:rPr>
              <a:t>Confidentiality</a:t>
            </a:r>
            <a:endParaRPr lang="en-US" dirty="0">
              <a:solidFill>
                <a:srgbClr val="C00000"/>
              </a:solidFill>
            </a:endParaRPr>
          </a:p>
          <a:p>
            <a:pPr>
              <a:spcBef>
                <a:spcPts val="600"/>
              </a:spcBef>
            </a:pPr>
            <a:r>
              <a:rPr lang="en-US" dirty="0"/>
              <a:t>Goal: Keep contents of message </a:t>
            </a:r>
            <a:r>
              <a:rPr lang="en-US" b="1" dirty="0"/>
              <a:t>p</a:t>
            </a:r>
            <a:r>
              <a:rPr lang="en-US" dirty="0"/>
              <a:t> secret from an </a:t>
            </a:r>
            <a:r>
              <a:rPr lang="en-US" i="1" dirty="0"/>
              <a:t>eavesdropper</a:t>
            </a:r>
          </a:p>
          <a:p>
            <a:endParaRPr lang="en-US" b="1" dirty="0"/>
          </a:p>
          <a:p>
            <a:endParaRPr lang="en-US" b="1" dirty="0"/>
          </a:p>
          <a:p>
            <a:pPr>
              <a:spcBef>
                <a:spcPts val="4200"/>
              </a:spcBef>
            </a:pPr>
            <a:r>
              <a:rPr lang="en-US" sz="3000" dirty="0"/>
              <a:t>Terminology</a:t>
            </a:r>
          </a:p>
          <a:p>
            <a:pPr lvl="1">
              <a:buNone/>
              <a:tabLst>
                <a:tab pos="1371600" algn="l"/>
              </a:tabLst>
            </a:pPr>
            <a:r>
              <a:rPr lang="en-US" sz="2600" b="1" dirty="0"/>
              <a:t>	p	</a:t>
            </a:r>
            <a:r>
              <a:rPr lang="en-US" sz="2600" dirty="0"/>
              <a:t>plaintext</a:t>
            </a:r>
            <a:br>
              <a:rPr lang="en-US" sz="2600" dirty="0"/>
            </a:br>
            <a:r>
              <a:rPr lang="en-US" sz="2600" b="1" dirty="0"/>
              <a:t>c	</a:t>
            </a:r>
            <a:r>
              <a:rPr lang="en-US" sz="2600" dirty="0"/>
              <a:t>ciphertext</a:t>
            </a:r>
            <a:br>
              <a:rPr lang="en-US" sz="2600" dirty="0"/>
            </a:br>
            <a:r>
              <a:rPr lang="en-US" sz="2600" b="1" dirty="0"/>
              <a:t>k</a:t>
            </a:r>
            <a:r>
              <a:rPr lang="en-US" sz="2600" dirty="0"/>
              <a:t>	secret key</a:t>
            </a:r>
            <a:br>
              <a:rPr lang="en-US" sz="2600" dirty="0"/>
            </a:br>
            <a:r>
              <a:rPr lang="en-US" sz="2600" b="1" i="1" dirty="0"/>
              <a:t>E</a:t>
            </a:r>
            <a:r>
              <a:rPr lang="en-US" sz="2600" b="1" dirty="0"/>
              <a:t>	</a:t>
            </a:r>
            <a:r>
              <a:rPr lang="en-US" sz="2600" dirty="0"/>
              <a:t>encryption function</a:t>
            </a:r>
            <a:br>
              <a:rPr lang="en-US" sz="2600" dirty="0"/>
            </a:br>
            <a:r>
              <a:rPr lang="en-US" sz="2600" b="1" i="1" dirty="0"/>
              <a:t>D</a:t>
            </a:r>
            <a:r>
              <a:rPr lang="en-US" sz="2600" dirty="0"/>
              <a:t>	decryption function</a:t>
            </a:r>
            <a:endParaRPr lang="en-US" sz="2600" b="1" i="1" dirty="0"/>
          </a:p>
        </p:txBody>
      </p:sp>
      <p:grpSp>
        <p:nvGrpSpPr>
          <p:cNvPr id="24" name="Group 23"/>
          <p:cNvGrpSpPr/>
          <p:nvPr/>
        </p:nvGrpSpPr>
        <p:grpSpPr>
          <a:xfrm>
            <a:off x="2812243" y="1674893"/>
            <a:ext cx="6460233" cy="1068306"/>
            <a:chOff x="966179" y="2309392"/>
            <a:chExt cx="4845175" cy="1424408"/>
          </a:xfrm>
        </p:grpSpPr>
        <p:grpSp>
          <p:nvGrpSpPr>
            <p:cNvPr id="3" name="Group 2"/>
            <p:cNvGrpSpPr/>
            <p:nvPr/>
          </p:nvGrpSpPr>
          <p:grpSpPr>
            <a:xfrm>
              <a:off x="966179" y="2309392"/>
              <a:ext cx="4845175" cy="1342311"/>
              <a:chOff x="1118579" y="4812268"/>
              <a:chExt cx="4845175" cy="1342311"/>
            </a:xfrm>
          </p:grpSpPr>
          <p:grpSp>
            <p:nvGrpSpPr>
              <p:cNvPr id="4" name="Group 3"/>
              <p:cNvGrpSpPr/>
              <p:nvPr/>
            </p:nvGrpSpPr>
            <p:grpSpPr>
              <a:xfrm>
                <a:off x="1118579" y="4876800"/>
                <a:ext cx="4845175" cy="1277779"/>
                <a:chOff x="1423379" y="1588532"/>
                <a:chExt cx="4845175" cy="1277779"/>
              </a:xfrm>
            </p:grpSpPr>
            <p:sp>
              <p:nvSpPr>
                <p:cNvPr id="8" name="TextBox 7"/>
                <p:cNvSpPr txBox="1"/>
                <p:nvPr/>
              </p:nvSpPr>
              <p:spPr>
                <a:xfrm>
                  <a:off x="1423379" y="2373869"/>
                  <a:ext cx="759510" cy="492442"/>
                </a:xfrm>
                <a:prstGeom prst="rect">
                  <a:avLst/>
                </a:prstGeom>
                <a:noFill/>
              </p:spPr>
              <p:txBody>
                <a:bodyPr wrap="none" rtlCol="0">
                  <a:spAutoFit/>
                </a:bodyPr>
                <a:lstStyle/>
                <a:p>
                  <a:r>
                    <a:rPr lang="en-US" b="1" dirty="0"/>
                    <a:t>c </a:t>
                  </a:r>
                  <a:r>
                    <a:rPr lang="en-US" dirty="0"/>
                    <a:t>:= </a:t>
                  </a:r>
                  <a:r>
                    <a:rPr lang="en-US" b="1" i="1" dirty="0"/>
                    <a:t>E</a:t>
                  </a:r>
                  <a:r>
                    <a:rPr lang="en-US" b="1" baseline="-25000" dirty="0"/>
                    <a:t>k</a:t>
                  </a:r>
                  <a:r>
                    <a:rPr lang="en-US" dirty="0"/>
                    <a:t>(</a:t>
                  </a:r>
                  <a:r>
                    <a:rPr lang="en-US" b="1" dirty="0"/>
                    <a:t>p</a:t>
                  </a:r>
                  <a:r>
                    <a:rPr lang="en-US" dirty="0"/>
                    <a:t>)</a:t>
                  </a:r>
                </a:p>
              </p:txBody>
            </p:sp>
            <p:sp>
              <p:nvSpPr>
                <p:cNvPr id="9" name="Rectangle 8"/>
                <p:cNvSpPr/>
                <p:nvPr/>
              </p:nvSpPr>
              <p:spPr>
                <a:xfrm>
                  <a:off x="54711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10" name="Straight Arrow Connector 9"/>
                <p:cNvCxnSpPr>
                  <a:stCxn id="13" idx="3"/>
                  <a:endCxn id="9" idx="1"/>
                </p:cNvCxnSpPr>
                <p:nvPr/>
              </p:nvCxnSpPr>
              <p:spPr>
                <a:xfrm>
                  <a:off x="2286000" y="1963670"/>
                  <a:ext cx="3185160" cy="15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484361" y="2373868"/>
                  <a:ext cx="784193" cy="492443"/>
                </a:xfrm>
                <a:prstGeom prst="rect">
                  <a:avLst/>
                </a:prstGeom>
                <a:noFill/>
              </p:spPr>
              <p:txBody>
                <a:bodyPr wrap="none" rtlCol="0">
                  <a:spAutoFit/>
                </a:bodyPr>
                <a:lstStyle/>
                <a:p>
                  <a:pPr algn="ctr"/>
                  <a:r>
                    <a:rPr lang="en-US" b="1" dirty="0"/>
                    <a:t>p</a:t>
                  </a:r>
                  <a:r>
                    <a:rPr lang="en-US" dirty="0"/>
                    <a:t> := </a:t>
                  </a:r>
                  <a:r>
                    <a:rPr lang="en-US" b="1" i="1" dirty="0"/>
                    <a:t>D</a:t>
                  </a:r>
                  <a:r>
                    <a:rPr lang="en-US" b="1" baseline="-25000" dirty="0"/>
                    <a:t>k</a:t>
                  </a:r>
                  <a:r>
                    <a:rPr lang="en-US" dirty="0"/>
                    <a:t>(</a:t>
                  </a:r>
                  <a:r>
                    <a:rPr lang="en-US" b="1" dirty="0"/>
                    <a:t>c</a:t>
                  </a:r>
                  <a:r>
                    <a:rPr lang="en-US" dirty="0"/>
                    <a:t>)</a:t>
                  </a:r>
                </a:p>
              </p:txBody>
            </p:sp>
            <p:sp>
              <p:nvSpPr>
                <p:cNvPr id="13" name="Rectangle 12"/>
                <p:cNvSpPr/>
                <p:nvPr/>
              </p:nvSpPr>
              <p:spPr>
                <a:xfrm>
                  <a:off x="15240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grpSp>
          <p:sp>
            <p:nvSpPr>
              <p:cNvPr id="5" name="TextBox 4"/>
              <p:cNvSpPr txBox="1"/>
              <p:nvPr/>
            </p:nvSpPr>
            <p:spPr>
              <a:xfrm>
                <a:off x="1219200" y="4812268"/>
                <a:ext cx="221596" cy="492443"/>
              </a:xfrm>
              <a:prstGeom prst="rect">
                <a:avLst/>
              </a:prstGeom>
              <a:noFill/>
            </p:spPr>
            <p:txBody>
              <a:bodyPr wrap="none" rtlCol="0">
                <a:spAutoFit/>
              </a:bodyPr>
              <a:lstStyle/>
              <a:p>
                <a:r>
                  <a:rPr lang="en-US" b="1" dirty="0"/>
                  <a:t>k</a:t>
                </a:r>
              </a:p>
            </p:txBody>
          </p:sp>
          <p:sp>
            <p:nvSpPr>
              <p:cNvPr id="6" name="TextBox 5"/>
              <p:cNvSpPr txBox="1"/>
              <p:nvPr/>
            </p:nvSpPr>
            <p:spPr>
              <a:xfrm>
                <a:off x="5648326" y="4812268"/>
                <a:ext cx="221596" cy="492443"/>
              </a:xfrm>
              <a:prstGeom prst="rect">
                <a:avLst/>
              </a:prstGeom>
              <a:noFill/>
            </p:spPr>
            <p:txBody>
              <a:bodyPr wrap="none" rtlCol="0">
                <a:spAutoFit/>
              </a:bodyPr>
              <a:lstStyle/>
              <a:p>
                <a:r>
                  <a:rPr lang="en-US" b="1" dirty="0"/>
                  <a:t>k</a:t>
                </a:r>
              </a:p>
            </p:txBody>
          </p:sp>
        </p:grpSp>
        <p:sp>
          <p:nvSpPr>
            <p:cNvPr id="15" name="Rectangle 14"/>
            <p:cNvSpPr/>
            <p:nvPr/>
          </p:nvSpPr>
          <p:spPr>
            <a:xfrm>
              <a:off x="2910840" y="3276601"/>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a:t>
              </a:r>
            </a:p>
          </p:txBody>
        </p:sp>
        <p:cxnSp>
          <p:nvCxnSpPr>
            <p:cNvPr id="19" name="Straight Arrow Connector 18"/>
            <p:cNvCxnSpPr>
              <a:endCxn id="15" idx="0"/>
            </p:cNvCxnSpPr>
            <p:nvPr/>
          </p:nvCxnSpPr>
          <p:spPr>
            <a:xfrm rot="16200000" flipH="1">
              <a:off x="3166111" y="3006091"/>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538554" y="2385593"/>
              <a:ext cx="210944" cy="492443"/>
            </a:xfrm>
            <a:prstGeom prst="rect">
              <a:avLst/>
            </a:prstGeom>
          </p:spPr>
          <p:txBody>
            <a:bodyPr wrap="none">
              <a:spAutoFit/>
            </a:bodyPr>
            <a:lstStyle/>
            <a:p>
              <a:r>
                <a:rPr lang="en-US" b="1" dirty="0"/>
                <a:t>c</a:t>
              </a:r>
              <a:endParaRPr lang="en-US" dirty="0"/>
            </a:p>
          </p:txBody>
        </p:sp>
      </p:grpSp>
    </p:spTree>
    <p:extLst>
      <p:ext uri="{BB962C8B-B14F-4D97-AF65-F5344CB8AC3E}">
        <p14:creationId xmlns:p14="http://schemas.microsoft.com/office/powerpoint/2010/main" val="7871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1978: RSA signatures and encryption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6" y="1371602"/>
            <a:ext cx="5672137" cy="53493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79521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r>
              <a:rPr lang="en-US" dirty="0" err="1"/>
              <a:t>Rivest</a:t>
            </a:r>
            <a:r>
              <a:rPr lang="en-US" dirty="0"/>
              <a:t>, Shamir, </a:t>
            </a:r>
            <a:r>
              <a:rPr lang="en-US" dirty="0" err="1"/>
              <a:t>Adleman</a:t>
            </a:r>
            <a:endParaRPr lang="en-US" dirty="0"/>
          </a:p>
        </p:txBody>
      </p:sp>
      <p:pic>
        <p:nvPicPr>
          <p:cNvPr id="2050" name="Picture 2" descr="http://www.learn-math.info/history/photos/Adleman_R_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82" y="2209800"/>
            <a:ext cx="510843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547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5" y="222534"/>
            <a:ext cx="10515600" cy="1325563"/>
          </a:xfrm>
        </p:spPr>
        <p:txBody>
          <a:bodyPr>
            <a:normAutofit/>
          </a:bodyPr>
          <a:lstStyle/>
          <a:p>
            <a:r>
              <a:rPr lang="en-US" dirty="0"/>
              <a:t>Inverse of Modular Exponentiation?</a:t>
            </a:r>
          </a:p>
        </p:txBody>
      </p:sp>
      <p:sp>
        <p:nvSpPr>
          <p:cNvPr id="4" name="Content Placeholder 3"/>
          <p:cNvSpPr>
            <a:spLocks noGrp="1"/>
          </p:cNvSpPr>
          <p:nvPr>
            <p:ph sz="half" idx="1"/>
          </p:nvPr>
        </p:nvSpPr>
        <p:spPr>
          <a:xfrm>
            <a:off x="227504" y="1548097"/>
            <a:ext cx="7848600" cy="4525963"/>
          </a:xfrm>
        </p:spPr>
        <p:txBody>
          <a:bodyPr>
            <a:normAutofit/>
          </a:bodyPr>
          <a:lstStyle/>
          <a:p>
            <a:pPr marL="0" indent="0">
              <a:buNone/>
            </a:pPr>
            <a:r>
              <a:rPr lang="en-US" dirty="0"/>
              <a:t>If p is prime and x is not divisible by p:</a:t>
            </a:r>
          </a:p>
          <a:p>
            <a:pPr marL="0" indent="0">
              <a:buNone/>
            </a:pPr>
            <a:r>
              <a:rPr lang="en-US" dirty="0"/>
              <a:t>    x</a:t>
            </a:r>
            <a:r>
              <a:rPr lang="en-US" baseline="30000" dirty="0"/>
              <a:t>p-1</a:t>
            </a:r>
            <a:r>
              <a:rPr lang="en-US" dirty="0"/>
              <a:t> </a:t>
            </a:r>
            <a:r>
              <a:rPr lang="en-US" sz="2000" dirty="0"/>
              <a:t>%</a:t>
            </a:r>
            <a:r>
              <a:rPr lang="en-US" dirty="0"/>
              <a:t> p = 1</a:t>
            </a:r>
          </a:p>
          <a:p>
            <a:endParaRPr lang="en-US" dirty="0"/>
          </a:p>
          <a:p>
            <a:pPr marL="0" indent="0">
              <a:buNone/>
            </a:pPr>
            <a:r>
              <a:rPr lang="en-US" b="1" dirty="0">
                <a:solidFill>
                  <a:srgbClr val="FF0000"/>
                </a:solidFill>
              </a:rPr>
              <a:t>Let d be such that </a:t>
            </a:r>
            <a:r>
              <a:rPr lang="en-US" b="1" dirty="0" err="1">
                <a:solidFill>
                  <a:srgbClr val="FF0000"/>
                </a:solidFill>
              </a:rPr>
              <a:t>ed</a:t>
            </a:r>
            <a:r>
              <a:rPr lang="en-US" b="1" dirty="0">
                <a:solidFill>
                  <a:srgbClr val="FF0000"/>
                </a:solidFill>
              </a:rPr>
              <a:t> </a:t>
            </a:r>
            <a:r>
              <a:rPr lang="en-US" sz="3467" b="1" dirty="0">
                <a:solidFill>
                  <a:srgbClr val="FF0000"/>
                </a:solidFill>
              </a:rPr>
              <a:t>mod</a:t>
            </a:r>
            <a:r>
              <a:rPr lang="en-US" b="1" dirty="0">
                <a:solidFill>
                  <a:srgbClr val="FF0000"/>
                </a:solidFill>
              </a:rPr>
              <a:t> (p-1) = 1</a:t>
            </a:r>
          </a:p>
          <a:p>
            <a:pPr marL="0" indent="0">
              <a:buNone/>
            </a:pPr>
            <a:r>
              <a:rPr lang="en-US" dirty="0"/>
              <a:t>    Then exponentiating by d is</a:t>
            </a:r>
          </a:p>
          <a:p>
            <a:pPr marL="0" indent="0">
              <a:buNone/>
            </a:pPr>
            <a:r>
              <a:rPr lang="en-US" dirty="0"/>
              <a:t>    the inverse of </a:t>
            </a:r>
            <a:r>
              <a:rPr lang="en-US" dirty="0" err="1"/>
              <a:t>exponentiating</a:t>
            </a:r>
            <a:r>
              <a:rPr lang="en-US" dirty="0"/>
              <a:t> by e</a:t>
            </a:r>
            <a:br>
              <a:rPr lang="en-US" dirty="0"/>
            </a:br>
            <a:endParaRPr lang="en-US" dirty="0"/>
          </a:p>
        </p:txBody>
      </p:sp>
      <p:sp>
        <p:nvSpPr>
          <p:cNvPr id="3" name="Content Placeholder 2"/>
          <p:cNvSpPr>
            <a:spLocks noGrp="1"/>
          </p:cNvSpPr>
          <p:nvPr>
            <p:ph sz="half" idx="2"/>
          </p:nvPr>
        </p:nvSpPr>
        <p:spPr>
          <a:xfrm>
            <a:off x="7311728" y="1600202"/>
            <a:ext cx="4880273" cy="4800599"/>
          </a:xfrm>
        </p:spPr>
        <p:txBody>
          <a:bodyPr>
            <a:normAutofit/>
          </a:bodyPr>
          <a:lstStyle/>
          <a:p>
            <a:pPr marL="0" indent="0">
              <a:buNone/>
            </a:pPr>
            <a:r>
              <a:rPr lang="en-US" dirty="0">
                <a:solidFill>
                  <a:schemeClr val="bg1">
                    <a:lumMod val="65000"/>
                  </a:schemeClr>
                </a:solidFill>
              </a:rPr>
              <a:t>“Fermat’s little theorem” 1640</a:t>
            </a:r>
          </a:p>
          <a:p>
            <a:pPr marL="0" indent="0">
              <a:buNone/>
            </a:pPr>
            <a:endParaRPr lang="en-US" dirty="0"/>
          </a:p>
          <a:p>
            <a:pPr marL="0" indent="0">
              <a:buNone/>
            </a:pPr>
            <a:r>
              <a:rPr lang="en-US" dirty="0"/>
              <a:t>(</a:t>
            </a:r>
            <a:r>
              <a:rPr lang="en-US" dirty="0" err="1"/>
              <a:t>x</a:t>
            </a:r>
            <a:r>
              <a:rPr lang="en-US" baseline="30000" dirty="0" err="1"/>
              <a:t>e</a:t>
            </a:r>
            <a:r>
              <a:rPr lang="en-US" dirty="0"/>
              <a:t>)</a:t>
            </a:r>
            <a:r>
              <a:rPr lang="en-US" baseline="30000" dirty="0"/>
              <a:t>d</a:t>
            </a:r>
            <a:r>
              <a:rPr lang="en-US" dirty="0"/>
              <a:t>	= </a:t>
            </a:r>
            <a:r>
              <a:rPr lang="en-US" dirty="0" err="1"/>
              <a:t>x</a:t>
            </a:r>
            <a:r>
              <a:rPr lang="en-US" baseline="30000" dirty="0" err="1"/>
              <a:t>ed</a:t>
            </a:r>
            <a:r>
              <a:rPr lang="en-US" dirty="0"/>
              <a:t> 	</a:t>
            </a:r>
            <a:r>
              <a:rPr lang="en-US" dirty="0">
                <a:solidFill>
                  <a:schemeClr val="bg1">
                    <a:lumMod val="65000"/>
                  </a:schemeClr>
                </a:solidFill>
              </a:rPr>
              <a:t>[mod p]</a:t>
            </a:r>
          </a:p>
          <a:p>
            <a:pPr marL="0" indent="0">
              <a:buNone/>
            </a:pPr>
            <a:r>
              <a:rPr lang="en-US" dirty="0"/>
              <a:t>	= </a:t>
            </a:r>
            <a:r>
              <a:rPr lang="en-US" dirty="0" err="1"/>
              <a:t>x</a:t>
            </a:r>
            <a:r>
              <a:rPr lang="en-US" baseline="30000" dirty="0" err="1"/>
              <a:t>k</a:t>
            </a:r>
            <a:r>
              <a:rPr lang="en-US" baseline="30000" dirty="0"/>
              <a:t>(p-1)+1</a:t>
            </a:r>
            <a:r>
              <a:rPr lang="en-US" dirty="0"/>
              <a:t> 	</a:t>
            </a:r>
            <a:r>
              <a:rPr lang="en-US" dirty="0">
                <a:solidFill>
                  <a:schemeClr val="bg1">
                    <a:lumMod val="65000"/>
                  </a:schemeClr>
                </a:solidFill>
              </a:rPr>
              <a:t>[mod p]</a:t>
            </a:r>
          </a:p>
          <a:p>
            <a:pPr marL="0" indent="0">
              <a:buNone/>
            </a:pPr>
            <a:r>
              <a:rPr lang="en-US" dirty="0"/>
              <a:t>	= x·(x</a:t>
            </a:r>
            <a:r>
              <a:rPr lang="en-US" baseline="30000" dirty="0"/>
              <a:t>p-1</a:t>
            </a:r>
            <a:r>
              <a:rPr lang="en-US" dirty="0"/>
              <a:t>)</a:t>
            </a:r>
            <a:r>
              <a:rPr lang="en-US" baseline="30000" dirty="0"/>
              <a:t>k 	</a:t>
            </a:r>
            <a:r>
              <a:rPr lang="en-US" dirty="0">
                <a:solidFill>
                  <a:schemeClr val="bg1">
                    <a:lumMod val="65000"/>
                  </a:schemeClr>
                </a:solidFill>
              </a:rPr>
              <a:t>[mod p]</a:t>
            </a:r>
            <a:endParaRPr lang="en-US" baseline="30000" dirty="0">
              <a:solidFill>
                <a:schemeClr val="bg1">
                  <a:lumMod val="65000"/>
                </a:schemeClr>
              </a:solidFill>
            </a:endParaRPr>
          </a:p>
          <a:p>
            <a:pPr marL="0" indent="0">
              <a:buNone/>
            </a:pPr>
            <a:r>
              <a:rPr lang="en-US" baseline="30000" dirty="0"/>
              <a:t>	</a:t>
            </a:r>
            <a:r>
              <a:rPr lang="en-US" dirty="0"/>
              <a:t>= x·1</a:t>
            </a:r>
            <a:r>
              <a:rPr lang="en-US" baseline="30000" dirty="0"/>
              <a:t>k</a:t>
            </a:r>
            <a:r>
              <a:rPr lang="en-US" dirty="0"/>
              <a:t> 	</a:t>
            </a:r>
            <a:r>
              <a:rPr lang="en-US" dirty="0">
                <a:solidFill>
                  <a:schemeClr val="bg1">
                    <a:lumMod val="65000"/>
                  </a:schemeClr>
                </a:solidFill>
              </a:rPr>
              <a:t>[mod p]</a:t>
            </a:r>
          </a:p>
          <a:p>
            <a:pPr marL="0" indent="0">
              <a:buNone/>
            </a:pPr>
            <a:r>
              <a:rPr lang="en-US" dirty="0"/>
              <a:t>	= x 		</a:t>
            </a:r>
            <a:r>
              <a:rPr lang="en-US" dirty="0">
                <a:solidFill>
                  <a:schemeClr val="bg1">
                    <a:lumMod val="65000"/>
                  </a:schemeClr>
                </a:solidFill>
              </a:rPr>
              <a:t>[mod p]</a:t>
            </a:r>
          </a:p>
        </p:txBody>
      </p:sp>
      <p:sp>
        <p:nvSpPr>
          <p:cNvPr id="8" name="Rectangle 7"/>
          <p:cNvSpPr/>
          <p:nvPr/>
        </p:nvSpPr>
        <p:spPr>
          <a:xfrm>
            <a:off x="296985" y="5614998"/>
            <a:ext cx="7162800" cy="93255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Key Idea: </a:t>
            </a:r>
            <a:br>
              <a:rPr lang="en-US" sz="2800" dirty="0">
                <a:latin typeface="Lucida Sans" panose="020B0602030504020204" pitchFamily="34" charset="0"/>
              </a:rPr>
            </a:br>
            <a:r>
              <a:rPr lang="en-US" sz="2800" dirty="0">
                <a:latin typeface="Lucida Sans" panose="020B0602030504020204" pitchFamily="34" charset="0"/>
              </a:rPr>
              <a:t>maybe d can’t be derived from e.</a:t>
            </a:r>
          </a:p>
        </p:txBody>
      </p:sp>
    </p:spTree>
    <p:extLst>
      <p:ext uri="{BB962C8B-B14F-4D97-AF65-F5344CB8AC3E}">
        <p14:creationId xmlns:p14="http://schemas.microsoft.com/office/powerpoint/2010/main" val="3057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Try at Asymmetric Encryption</a:t>
            </a:r>
          </a:p>
        </p:txBody>
      </p:sp>
      <p:sp>
        <p:nvSpPr>
          <p:cNvPr id="3" name="Content Placeholder 2"/>
          <p:cNvSpPr>
            <a:spLocks noGrp="1"/>
          </p:cNvSpPr>
          <p:nvPr>
            <p:ph idx="1"/>
          </p:nvPr>
        </p:nvSpPr>
        <p:spPr>
          <a:xfrm>
            <a:off x="609600" y="1600202"/>
            <a:ext cx="10972800" cy="4724399"/>
          </a:xfrm>
        </p:spPr>
        <p:txBody>
          <a:bodyPr>
            <a:normAutofit/>
          </a:bodyPr>
          <a:lstStyle/>
          <a:p>
            <a:pPr marL="0" indent="0">
              <a:buNone/>
            </a:pPr>
            <a:r>
              <a:rPr lang="en-US" dirty="0"/>
              <a:t>Setup</a:t>
            </a:r>
          </a:p>
          <a:p>
            <a:r>
              <a:rPr lang="en-US" dirty="0"/>
              <a:t>Pick a large prime p</a:t>
            </a:r>
          </a:p>
          <a:p>
            <a:r>
              <a:rPr lang="en-US" dirty="0"/>
              <a:t>Find e, d such that ed mod (p-1) = 1</a:t>
            </a:r>
          </a:p>
          <a:p>
            <a:r>
              <a:rPr lang="en-US" dirty="0"/>
              <a:t>Publish (p, e). </a:t>
            </a:r>
          </a:p>
          <a:p>
            <a:r>
              <a:rPr lang="en-US" dirty="0"/>
              <a:t>Keep d secret</a:t>
            </a:r>
          </a:p>
          <a:p>
            <a:endParaRPr lang="en-US" dirty="0"/>
          </a:p>
          <a:p>
            <a:pPr marL="0" indent="0">
              <a:buNone/>
            </a:pPr>
            <a:r>
              <a:rPr lang="en-US" dirty="0"/>
              <a:t>E(x)	= </a:t>
            </a:r>
            <a:r>
              <a:rPr lang="en-US" dirty="0" err="1"/>
              <a:t>x</a:t>
            </a:r>
            <a:r>
              <a:rPr lang="en-US" baseline="30000" dirty="0" err="1"/>
              <a:t>e</a:t>
            </a:r>
            <a:r>
              <a:rPr lang="en-US" baseline="30000" dirty="0"/>
              <a:t> </a:t>
            </a:r>
            <a:r>
              <a:rPr lang="en-US" sz="2400" dirty="0"/>
              <a:t>%</a:t>
            </a:r>
            <a:r>
              <a:rPr lang="en-US" dirty="0"/>
              <a:t> p</a:t>
            </a:r>
          </a:p>
          <a:p>
            <a:pPr marL="0" indent="0">
              <a:buNone/>
            </a:pPr>
            <a:r>
              <a:rPr lang="en-US" dirty="0"/>
              <a:t>D(y)	= </a:t>
            </a:r>
            <a:r>
              <a:rPr lang="en-US" dirty="0" err="1"/>
              <a:t>y</a:t>
            </a:r>
            <a:r>
              <a:rPr lang="en-US" baseline="30000" dirty="0" err="1"/>
              <a:t>d</a:t>
            </a:r>
            <a:r>
              <a:rPr lang="en-US" dirty="0"/>
              <a:t> </a:t>
            </a:r>
            <a:r>
              <a:rPr lang="en-US" sz="2400" dirty="0"/>
              <a:t>%</a:t>
            </a:r>
            <a:r>
              <a:rPr lang="en-US" dirty="0"/>
              <a:t> p</a:t>
            </a:r>
          </a:p>
        </p:txBody>
      </p:sp>
    </p:spTree>
    <p:extLst>
      <p:ext uri="{BB962C8B-B14F-4D97-AF65-F5344CB8AC3E}">
        <p14:creationId xmlns:p14="http://schemas.microsoft.com/office/powerpoint/2010/main" val="236886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1" y="274639"/>
            <a:ext cx="11734800" cy="1143000"/>
          </a:xfrm>
        </p:spPr>
        <p:txBody>
          <a:bodyPr>
            <a:normAutofit/>
          </a:bodyPr>
          <a:lstStyle/>
          <a:p>
            <a:r>
              <a:rPr lang="en-US" dirty="0"/>
              <a:t>Bad News: Finding Reciprocal of e mod p-1 is Easy</a:t>
            </a:r>
            <a:endParaRPr lang="en-US" b="1" dirty="0">
              <a:solidFill>
                <a:schemeClr val="tx2">
                  <a:lumMod val="60000"/>
                  <a:lumOff val="40000"/>
                </a:schemeClr>
              </a:solidFill>
            </a:endParaRPr>
          </a:p>
        </p:txBody>
      </p:sp>
      <p:sp>
        <p:nvSpPr>
          <p:cNvPr id="3" name="Content Placeholder 2"/>
          <p:cNvSpPr>
            <a:spLocks noGrp="1"/>
          </p:cNvSpPr>
          <p:nvPr>
            <p:ph idx="1"/>
          </p:nvPr>
        </p:nvSpPr>
        <p:spPr>
          <a:xfrm>
            <a:off x="609600" y="1600202"/>
            <a:ext cx="10972800" cy="3294433"/>
          </a:xfrm>
        </p:spPr>
        <p:txBody>
          <a:bodyPr/>
          <a:lstStyle/>
          <a:p>
            <a:pPr marL="0" indent="0">
              <a:buNone/>
            </a:pPr>
            <a:r>
              <a:rPr lang="en-US" dirty="0"/>
              <a:t>i.e., finding d such that </a:t>
            </a:r>
            <a:r>
              <a:rPr lang="en-US" dirty="0" err="1"/>
              <a:t>ed</a:t>
            </a:r>
            <a:r>
              <a:rPr lang="en-US" dirty="0"/>
              <a:t> mod (p-1) = 1</a:t>
            </a:r>
          </a:p>
          <a:p>
            <a:pPr marL="0" indent="0">
              <a:buNone/>
            </a:pPr>
            <a:r>
              <a:rPr lang="en-US" dirty="0"/>
              <a:t>	equivalently, we write d = e</a:t>
            </a:r>
            <a:r>
              <a:rPr lang="en-US" baseline="30000" dirty="0"/>
              <a:t>-1</a:t>
            </a:r>
            <a:r>
              <a:rPr lang="en-US" dirty="0"/>
              <a:t> [mod p-1]</a:t>
            </a:r>
          </a:p>
          <a:p>
            <a:pPr marL="0" indent="0">
              <a:buNone/>
            </a:pPr>
            <a:endParaRPr lang="en-US" dirty="0"/>
          </a:p>
          <a:p>
            <a:pPr marL="0" indent="0">
              <a:buNone/>
            </a:pPr>
            <a:r>
              <a:rPr lang="en-US" dirty="0"/>
              <a:t>(Proof: Variant of Euclid’s GCD algorithm)</a:t>
            </a:r>
          </a:p>
          <a:p>
            <a:pPr marL="0" indent="0">
              <a:buNone/>
            </a:pPr>
            <a:endParaRPr lang="en-US" dirty="0"/>
          </a:p>
          <a:p>
            <a:pPr marL="0" indent="0">
              <a:buNone/>
            </a:pPr>
            <a:r>
              <a:rPr lang="en-US" b="1" dirty="0"/>
              <a:t>Thus: Won’t work because publishing e allows computation of d.</a:t>
            </a:r>
          </a:p>
        </p:txBody>
      </p:sp>
      <p:sp>
        <p:nvSpPr>
          <p:cNvPr id="5" name="Rectangle 4"/>
          <p:cNvSpPr/>
          <p:nvPr/>
        </p:nvSpPr>
        <p:spPr>
          <a:xfrm>
            <a:off x="1143000" y="5140005"/>
            <a:ext cx="9906000" cy="1032195"/>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Can we tweak the design so that going from encryption key to decryption key isn’t easy?</a:t>
            </a:r>
          </a:p>
        </p:txBody>
      </p:sp>
    </p:spTree>
    <p:extLst>
      <p:ext uri="{BB962C8B-B14F-4D97-AF65-F5344CB8AC3E}">
        <p14:creationId xmlns:p14="http://schemas.microsoft.com/office/powerpoint/2010/main" val="14342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274639"/>
            <a:ext cx="10515600" cy="1325563"/>
          </a:xfrm>
        </p:spPr>
        <p:txBody>
          <a:bodyPr/>
          <a:lstStyle/>
          <a:p>
            <a:r>
              <a:rPr lang="en-US" dirty="0"/>
              <a:t>RSA Public Key Encryption</a:t>
            </a:r>
          </a:p>
        </p:txBody>
      </p:sp>
      <p:sp>
        <p:nvSpPr>
          <p:cNvPr id="3" name="Content Placeholder 2"/>
          <p:cNvSpPr>
            <a:spLocks noGrp="1"/>
          </p:cNvSpPr>
          <p:nvPr>
            <p:ph idx="1"/>
          </p:nvPr>
        </p:nvSpPr>
        <p:spPr>
          <a:xfrm>
            <a:off x="609600" y="1600202"/>
            <a:ext cx="10972800" cy="5029199"/>
          </a:xfrm>
        </p:spPr>
        <p:txBody>
          <a:bodyPr>
            <a:normAutofit/>
          </a:bodyPr>
          <a:lstStyle/>
          <a:p>
            <a:pPr marL="0" indent="0">
              <a:buNone/>
            </a:pPr>
            <a:r>
              <a:rPr lang="en-US" dirty="0"/>
              <a:t>Alice generates</a:t>
            </a:r>
          </a:p>
          <a:p>
            <a:pPr lvl="1"/>
            <a:r>
              <a:rPr lang="en-US" dirty="0">
                <a:solidFill>
                  <a:srgbClr val="4177B9"/>
                </a:solidFill>
              </a:rPr>
              <a:t>N</a:t>
            </a:r>
            <a:r>
              <a:rPr lang="en-US" dirty="0"/>
              <a:t> = </a:t>
            </a:r>
            <a:r>
              <a:rPr lang="en-US" dirty="0" err="1"/>
              <a:t>pq</a:t>
            </a:r>
            <a:endParaRPr lang="en-US" dirty="0"/>
          </a:p>
          <a:p>
            <a:pPr lvl="1"/>
            <a:r>
              <a:rPr lang="en-US" dirty="0">
                <a:solidFill>
                  <a:srgbClr val="4177B9"/>
                </a:solidFill>
              </a:rPr>
              <a:t>e</a:t>
            </a:r>
            <a:r>
              <a:rPr lang="en-US" dirty="0"/>
              <a:t> relatively prime to </a:t>
            </a:r>
            <a:r>
              <a:rPr lang="en-US" dirty="0">
                <a:solidFill>
                  <a:srgbClr val="C00000"/>
                </a:solidFill>
              </a:rPr>
              <a:t>(p-1)(q-1)</a:t>
            </a:r>
          </a:p>
          <a:p>
            <a:pPr lvl="1"/>
            <a:r>
              <a:rPr lang="en-US" dirty="0">
                <a:solidFill>
                  <a:srgbClr val="C00000"/>
                </a:solidFill>
              </a:rPr>
              <a:t>d</a:t>
            </a:r>
            <a:r>
              <a:rPr lang="en-US" dirty="0"/>
              <a:t> such that </a:t>
            </a:r>
            <a:r>
              <a:rPr lang="en-US" dirty="0" err="1">
                <a:solidFill>
                  <a:srgbClr val="4177B9"/>
                </a:solidFill>
              </a:rPr>
              <a:t>e</a:t>
            </a:r>
            <a:r>
              <a:rPr lang="en-US" dirty="0" err="1">
                <a:solidFill>
                  <a:srgbClr val="C00000"/>
                </a:solidFill>
              </a:rPr>
              <a:t>d</a:t>
            </a:r>
            <a:r>
              <a:rPr lang="en-US" dirty="0"/>
              <a:t> </a:t>
            </a:r>
            <a:r>
              <a:rPr lang="en-US" sz="2000" dirty="0"/>
              <a:t>%</a:t>
            </a:r>
            <a:r>
              <a:rPr lang="en-US" dirty="0"/>
              <a:t> </a:t>
            </a:r>
            <a:r>
              <a:rPr lang="en-US" dirty="0">
                <a:solidFill>
                  <a:srgbClr val="C00000"/>
                </a:solidFill>
              </a:rPr>
              <a:t>(p-1)(q-1)</a:t>
            </a:r>
            <a:r>
              <a:rPr lang="en-US" dirty="0"/>
              <a:t> = 1</a:t>
            </a:r>
          </a:p>
          <a:p>
            <a:endParaRPr lang="en-US" dirty="0"/>
          </a:p>
          <a:p>
            <a:pPr marL="0" indent="0">
              <a:buNone/>
            </a:pPr>
            <a:r>
              <a:rPr lang="en-US" dirty="0"/>
              <a:t>Publishes </a:t>
            </a:r>
            <a:r>
              <a:rPr lang="en-US" dirty="0">
                <a:solidFill>
                  <a:srgbClr val="4177B9"/>
                </a:solidFill>
              </a:rPr>
              <a:t>(N, e)</a:t>
            </a:r>
            <a:r>
              <a:rPr lang="en-US" dirty="0"/>
              <a:t>. </a:t>
            </a:r>
          </a:p>
          <a:p>
            <a:pPr marL="0" indent="0">
              <a:buNone/>
            </a:pPr>
            <a:r>
              <a:rPr lang="en-US" dirty="0"/>
              <a:t>Keeps </a:t>
            </a:r>
            <a:r>
              <a:rPr lang="en-US" dirty="0">
                <a:solidFill>
                  <a:srgbClr val="C00000"/>
                </a:solidFill>
              </a:rPr>
              <a:t>(d, p, q) </a:t>
            </a:r>
            <a:r>
              <a:rPr lang="en-US" dirty="0"/>
              <a:t>secret</a:t>
            </a:r>
          </a:p>
          <a:p>
            <a:endParaRPr lang="en-US" dirty="0"/>
          </a:p>
          <a:p>
            <a:pPr marL="0" indent="0">
              <a:buNone/>
            </a:pPr>
            <a:r>
              <a:rPr lang="en-US" dirty="0"/>
              <a:t>RSA(</a:t>
            </a:r>
            <a:r>
              <a:rPr lang="en-US" dirty="0">
                <a:solidFill>
                  <a:srgbClr val="4177B9"/>
                </a:solidFill>
              </a:rPr>
              <a:t>N</a:t>
            </a:r>
            <a:r>
              <a:rPr lang="en-US" dirty="0"/>
              <a:t>, </a:t>
            </a:r>
            <a:r>
              <a:rPr lang="en-US" dirty="0">
                <a:solidFill>
                  <a:srgbClr val="4177B9"/>
                </a:solidFill>
              </a:rPr>
              <a:t>e</a:t>
            </a:r>
            <a:r>
              <a:rPr lang="en-US" dirty="0"/>
              <a:t>, x) = </a:t>
            </a:r>
            <a:r>
              <a:rPr lang="en-US" dirty="0" err="1"/>
              <a:t>x</a:t>
            </a:r>
            <a:r>
              <a:rPr lang="en-US" baseline="30000" dirty="0" err="1">
                <a:solidFill>
                  <a:srgbClr val="4177B9"/>
                </a:solidFill>
              </a:rPr>
              <a:t>e</a:t>
            </a:r>
            <a:r>
              <a:rPr lang="en-US" dirty="0"/>
              <a:t> </a:t>
            </a:r>
            <a:r>
              <a:rPr lang="en-US" sz="2400" dirty="0"/>
              <a:t>%</a:t>
            </a:r>
            <a:r>
              <a:rPr lang="en-US" dirty="0"/>
              <a:t> </a:t>
            </a:r>
            <a:r>
              <a:rPr lang="en-US" dirty="0">
                <a:solidFill>
                  <a:srgbClr val="4177B9"/>
                </a:solidFill>
              </a:rPr>
              <a:t>N</a:t>
            </a:r>
            <a:br>
              <a:rPr lang="en-US" dirty="0"/>
            </a:br>
            <a:r>
              <a:rPr lang="en-US" dirty="0"/>
              <a:t>RSA(</a:t>
            </a:r>
            <a:r>
              <a:rPr lang="en-US" dirty="0">
                <a:solidFill>
                  <a:srgbClr val="4177B9"/>
                </a:solidFill>
              </a:rPr>
              <a:t>N</a:t>
            </a:r>
            <a:r>
              <a:rPr lang="en-US" dirty="0"/>
              <a:t>, </a:t>
            </a:r>
            <a:r>
              <a:rPr lang="en-US" dirty="0">
                <a:solidFill>
                  <a:srgbClr val="C00000"/>
                </a:solidFill>
              </a:rPr>
              <a:t>d</a:t>
            </a:r>
            <a:r>
              <a:rPr lang="en-US" dirty="0"/>
              <a:t>, y) = </a:t>
            </a:r>
            <a:r>
              <a:rPr lang="en-US" dirty="0" err="1"/>
              <a:t>y</a:t>
            </a:r>
            <a:r>
              <a:rPr lang="en-US" baseline="30000" dirty="0" err="1">
                <a:solidFill>
                  <a:srgbClr val="C00000"/>
                </a:solidFill>
              </a:rPr>
              <a:t>d</a:t>
            </a:r>
            <a:r>
              <a:rPr lang="en-US" dirty="0"/>
              <a:t> </a:t>
            </a:r>
            <a:r>
              <a:rPr lang="en-US" sz="2400" dirty="0"/>
              <a:t>%</a:t>
            </a:r>
            <a:r>
              <a:rPr lang="en-US" dirty="0"/>
              <a:t> </a:t>
            </a:r>
            <a:r>
              <a:rPr lang="en-US" dirty="0">
                <a:solidFill>
                  <a:srgbClr val="4177B9"/>
                </a:solidFill>
              </a:rPr>
              <a:t>N</a:t>
            </a:r>
          </a:p>
        </p:txBody>
      </p:sp>
      <p:sp>
        <p:nvSpPr>
          <p:cNvPr id="8" name="Rectangular Callout 7"/>
          <p:cNvSpPr/>
          <p:nvPr/>
        </p:nvSpPr>
        <p:spPr>
          <a:xfrm>
            <a:off x="4076700" y="1573533"/>
            <a:ext cx="4038600" cy="707343"/>
          </a:xfrm>
          <a:prstGeom prst="wedgeRectCallout">
            <a:avLst>
              <a:gd name="adj1" fmla="val -78852"/>
              <a:gd name="adj2" fmla="val 75427"/>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Large random primes</a:t>
            </a:r>
          </a:p>
        </p:txBody>
      </p:sp>
      <p:sp>
        <p:nvSpPr>
          <p:cNvPr id="9" name="Right Brace 8"/>
          <p:cNvSpPr/>
          <p:nvPr/>
        </p:nvSpPr>
        <p:spPr>
          <a:xfrm>
            <a:off x="3832859" y="5284467"/>
            <a:ext cx="381000" cy="952500"/>
          </a:xfrm>
          <a:prstGeom prst="rightBrace">
            <a:avLst/>
          </a:prstGeom>
          <a:ln>
            <a:solidFill>
              <a:schemeClr val="tx2">
                <a:lumMod val="40000"/>
                <a:lumOff val="60000"/>
              </a:schemeClr>
            </a:solidFill>
          </a:ln>
        </p:spPr>
        <p:style>
          <a:lnRef idx="3">
            <a:schemeClr val="accent3"/>
          </a:lnRef>
          <a:fillRef idx="0">
            <a:schemeClr val="accent3"/>
          </a:fillRef>
          <a:effectRef idx="2">
            <a:schemeClr val="accent3"/>
          </a:effectRef>
          <a:fontRef idx="minor">
            <a:schemeClr val="tx1"/>
          </a:fontRef>
        </p:style>
        <p:txBody>
          <a:bodyPr lIns="91440" tIns="45720" rIns="91440" bIns="45720" rtlCol="0" anchor="ctr"/>
          <a:lstStyle/>
          <a:p>
            <a:pPr algn="ctr"/>
            <a:endParaRPr lang="en-US" sz="2400"/>
          </a:p>
        </p:txBody>
      </p:sp>
      <p:sp>
        <p:nvSpPr>
          <p:cNvPr id="10" name="Rectangle 9"/>
          <p:cNvSpPr/>
          <p:nvPr/>
        </p:nvSpPr>
        <p:spPr>
          <a:xfrm>
            <a:off x="4442460" y="5509098"/>
            <a:ext cx="1653540" cy="503237"/>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2800" dirty="0">
                <a:latin typeface="Lucida Sans" panose="020B0602030504020204" pitchFamily="34" charset="0"/>
              </a:rPr>
              <a:t>Inverses</a:t>
            </a:r>
          </a:p>
        </p:txBody>
      </p:sp>
      <p:sp>
        <p:nvSpPr>
          <p:cNvPr id="4" name="TextBox 3">
            <a:extLst>
              <a:ext uri="{FF2B5EF4-FFF2-40B4-BE49-F238E27FC236}">
                <a16:creationId xmlns:a16="http://schemas.microsoft.com/office/drawing/2014/main" id="{53C3EFB7-71A6-8D44-8111-DA15D24C1F99}"/>
              </a:ext>
            </a:extLst>
          </p:cNvPr>
          <p:cNvSpPr txBox="1"/>
          <p:nvPr/>
        </p:nvSpPr>
        <p:spPr>
          <a:xfrm>
            <a:off x="8596640" y="2295518"/>
            <a:ext cx="2757160" cy="2862322"/>
          </a:xfrm>
          <a:prstGeom prst="rect">
            <a:avLst/>
          </a:prstGeom>
          <a:solidFill>
            <a:schemeClr val="bg1">
              <a:lumMod val="75000"/>
            </a:schemeClr>
          </a:solidFill>
        </p:spPr>
        <p:txBody>
          <a:bodyPr wrap="square" rtlCol="0">
            <a:spAutoFit/>
          </a:bodyPr>
          <a:lstStyle/>
          <a:p>
            <a:r>
              <a:rPr lang="en-US" dirty="0"/>
              <a:t>If the modulus is a product of </a:t>
            </a:r>
            <a:r>
              <a:rPr lang="en-US" b="1" u="sng" dirty="0"/>
              <a:t>two</a:t>
            </a:r>
            <a:r>
              <a:rPr lang="en-US" dirty="0"/>
              <a:t> large primes, then finding the decryption exponent appears to be hard </a:t>
            </a:r>
            <a:r>
              <a:rPr lang="en-US" u="sng" dirty="0"/>
              <a:t>without</a:t>
            </a:r>
            <a:r>
              <a:rPr lang="en-US" dirty="0"/>
              <a:t> the knowledge of the factors.</a:t>
            </a:r>
            <a:br>
              <a:rPr lang="en-US" dirty="0"/>
            </a:br>
            <a:br>
              <a:rPr lang="en-US" dirty="0"/>
            </a:br>
            <a:r>
              <a:rPr lang="en-US" dirty="0"/>
              <a:t>“Trapdoor permutation”:</a:t>
            </a:r>
            <a:br>
              <a:rPr lang="en-US" dirty="0"/>
            </a:br>
            <a:r>
              <a:rPr lang="en-US" dirty="0"/>
              <a:t>Hard to invert, except if trapdoor (</a:t>
            </a:r>
            <a:r>
              <a:rPr lang="en-US" i="1" dirty="0"/>
              <a:t>d</a:t>
            </a:r>
            <a:r>
              <a:rPr lang="en-US" dirty="0"/>
              <a:t>) is known.</a:t>
            </a:r>
          </a:p>
        </p:txBody>
      </p:sp>
    </p:spTree>
    <p:extLst>
      <p:ext uri="{BB962C8B-B14F-4D97-AF65-F5344CB8AC3E}">
        <p14:creationId xmlns:p14="http://schemas.microsoft.com/office/powerpoint/2010/main" val="14337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344184"/>
            <a:ext cx="10515600" cy="1325563"/>
          </a:xfrm>
        </p:spPr>
        <p:txBody>
          <a:bodyPr/>
          <a:lstStyle/>
          <a:p>
            <a:r>
              <a:rPr lang="en-US" dirty="0"/>
              <a:t>How to Make Modular Exponentiation Fast</a:t>
            </a:r>
          </a:p>
        </p:txBody>
      </p:sp>
      <p:sp>
        <p:nvSpPr>
          <p:cNvPr id="3" name="Content Placeholder 2"/>
          <p:cNvSpPr>
            <a:spLocks noGrp="1"/>
          </p:cNvSpPr>
          <p:nvPr>
            <p:ph idx="1"/>
          </p:nvPr>
        </p:nvSpPr>
        <p:spPr>
          <a:xfrm>
            <a:off x="609600" y="1600201"/>
            <a:ext cx="11353800" cy="4525963"/>
          </a:xfrm>
        </p:spPr>
        <p:txBody>
          <a:bodyPr>
            <a:normAutofit fontScale="92500" lnSpcReduction="10000"/>
          </a:bodyPr>
          <a:lstStyle/>
          <a:p>
            <a:endParaRPr lang="en-US" dirty="0"/>
          </a:p>
          <a:p>
            <a:pPr marL="0" indent="0">
              <a:buNone/>
            </a:pPr>
            <a:r>
              <a:rPr lang="en-US" b="1" dirty="0"/>
              <a:t>Trick: </a:t>
            </a:r>
            <a:r>
              <a:rPr lang="en-US" dirty="0"/>
              <a:t>repeated squaring and multiplication</a:t>
            </a:r>
          </a:p>
          <a:p>
            <a:pPr marL="0" indent="0">
              <a:buNone/>
            </a:pPr>
            <a:r>
              <a:rPr lang="en-US" dirty="0"/>
              <a:t>	Example: x</a:t>
            </a:r>
            <a:r>
              <a:rPr lang="en-US" baseline="30000" dirty="0"/>
              <a:t>6</a:t>
            </a:r>
            <a:r>
              <a:rPr lang="en-US" dirty="0"/>
              <a:t> = (x</a:t>
            </a:r>
            <a:r>
              <a:rPr lang="en-US" baseline="30000" dirty="0"/>
              <a:t>2</a:t>
            </a:r>
            <a:r>
              <a:rPr lang="en-US" dirty="0"/>
              <a:t>·x)</a:t>
            </a:r>
            <a:r>
              <a:rPr lang="en-US" baseline="30000" dirty="0"/>
              <a:t>2</a:t>
            </a:r>
          </a:p>
          <a:p>
            <a:pPr marL="0" indent="0">
              <a:buNone/>
            </a:pPr>
            <a:r>
              <a:rPr lang="en-US" dirty="0"/>
              <a:t>	Do all arithmetic mod p so that result never gets large</a:t>
            </a:r>
          </a:p>
          <a:p>
            <a:pPr marL="0" indent="0">
              <a:buNone/>
            </a:pPr>
            <a:endParaRPr lang="en-US" dirty="0"/>
          </a:p>
          <a:p>
            <a:pPr marL="0" indent="0">
              <a:buNone/>
            </a:pPr>
            <a:r>
              <a:rPr lang="en-US" dirty="0"/>
              <a:t>If x, e, and, p are 1,000-bit integers</a:t>
            </a:r>
          </a:p>
          <a:p>
            <a:pPr marL="0" indent="0">
              <a:buNone/>
            </a:pPr>
            <a:r>
              <a:rPr lang="en-US" dirty="0"/>
              <a:t>	</a:t>
            </a:r>
            <a:r>
              <a:rPr lang="en-US" dirty="0" err="1"/>
              <a:t>x</a:t>
            </a:r>
            <a:r>
              <a:rPr lang="en-US" baseline="30000" dirty="0" err="1"/>
              <a:t>e</a:t>
            </a:r>
            <a:r>
              <a:rPr lang="en-US" baseline="30000" dirty="0"/>
              <a:t> </a:t>
            </a:r>
            <a:r>
              <a:rPr lang="en-US" sz="2600" dirty="0"/>
              <a:t>mod</a:t>
            </a:r>
            <a:r>
              <a:rPr lang="en-US" sz="3867" dirty="0"/>
              <a:t> </a:t>
            </a:r>
            <a:r>
              <a:rPr lang="en-US" dirty="0"/>
              <a:t>p takes nanoseconds on today’s devices</a:t>
            </a:r>
          </a:p>
          <a:p>
            <a:endParaRPr lang="en-US" dirty="0"/>
          </a:p>
          <a:p>
            <a:pPr marL="0" indent="0">
              <a:buNone/>
            </a:pPr>
            <a:r>
              <a:rPr lang="en-US" dirty="0">
                <a:solidFill>
                  <a:srgbClr val="4177B9"/>
                </a:solidFill>
              </a:rPr>
              <a:t>Thought Question: write an algorithm for fast modular exp. using repeated squaring and multiplication</a:t>
            </a:r>
          </a:p>
        </p:txBody>
      </p:sp>
    </p:spTree>
    <p:extLst>
      <p:ext uri="{BB962C8B-B14F-4D97-AF65-F5344CB8AC3E}">
        <p14:creationId xmlns:p14="http://schemas.microsoft.com/office/powerpoint/2010/main" val="210204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5837" y="488179"/>
            <a:ext cx="11487005" cy="5714999"/>
          </a:xfrm>
        </p:spPr>
        <p:txBody>
          <a:bodyPr>
            <a:normAutofit fontScale="77500" lnSpcReduction="20000"/>
          </a:bodyPr>
          <a:lstStyle/>
          <a:p>
            <a:pPr algn="ctr"/>
            <a:r>
              <a:rPr lang="en-US" sz="5200" b="1" dirty="0">
                <a:solidFill>
                  <a:srgbClr val="000000"/>
                </a:solidFill>
              </a:rPr>
              <a:t>Why RSA Works</a:t>
            </a:r>
          </a:p>
          <a:p>
            <a:pPr>
              <a:spcBef>
                <a:spcPts val="1600"/>
              </a:spcBef>
            </a:pPr>
            <a:r>
              <a:rPr lang="en-US" sz="4000" b="1" dirty="0"/>
              <a:t>Theorem:</a:t>
            </a:r>
          </a:p>
          <a:p>
            <a:pPr lvl="1">
              <a:spcBef>
                <a:spcPts val="800"/>
              </a:spcBef>
              <a:buNone/>
            </a:pPr>
            <a:r>
              <a:rPr lang="en-US" dirty="0"/>
              <a:t>For all 0 &lt; </a:t>
            </a:r>
            <a:r>
              <a:rPr lang="en-US" b="1" dirty="0"/>
              <a:t>x</a:t>
            </a:r>
            <a:r>
              <a:rPr lang="en-US" dirty="0"/>
              <a:t> &lt; </a:t>
            </a:r>
            <a:r>
              <a:rPr lang="en-US" b="1" dirty="0"/>
              <a:t>N</a:t>
            </a:r>
            <a:r>
              <a:rPr lang="en-US" dirty="0"/>
              <a:t>, </a:t>
            </a:r>
            <a:br>
              <a:rPr lang="en-US" dirty="0"/>
            </a:br>
            <a:r>
              <a:rPr lang="en-US" dirty="0"/>
              <a:t>can show that </a:t>
            </a:r>
            <a:r>
              <a:rPr lang="en-US" b="1" i="1" dirty="0"/>
              <a:t>D</a:t>
            </a:r>
            <a:r>
              <a:rPr lang="en-US" dirty="0"/>
              <a:t>(</a:t>
            </a:r>
            <a:r>
              <a:rPr lang="en-US" b="1" i="1" dirty="0"/>
              <a:t>E</a:t>
            </a:r>
            <a:r>
              <a:rPr lang="en-US" dirty="0"/>
              <a:t>(</a:t>
            </a:r>
            <a:r>
              <a:rPr lang="en-US" b="1" dirty="0"/>
              <a:t>x</a:t>
            </a:r>
            <a:r>
              <a:rPr lang="en-US" dirty="0"/>
              <a:t>)) = </a:t>
            </a:r>
            <a:r>
              <a:rPr lang="en-US" b="1" dirty="0"/>
              <a:t>x</a:t>
            </a:r>
          </a:p>
          <a:p>
            <a:r>
              <a:rPr lang="en-US" sz="4000" dirty="0"/>
              <a:t>Proof:</a:t>
            </a:r>
          </a:p>
          <a:p>
            <a:pPr lvl="1">
              <a:spcBef>
                <a:spcPts val="800"/>
              </a:spcBef>
              <a:buNone/>
              <a:tabLst>
                <a:tab pos="2057349" algn="l"/>
              </a:tabLst>
            </a:pPr>
            <a:r>
              <a:rPr lang="en-US" sz="3467" b="1" i="1" dirty="0"/>
              <a:t>D</a:t>
            </a:r>
            <a:r>
              <a:rPr lang="en-US" sz="3467" dirty="0"/>
              <a:t>(</a:t>
            </a:r>
            <a:r>
              <a:rPr lang="en-US" sz="3467" b="1" i="1" dirty="0"/>
              <a:t>E</a:t>
            </a:r>
            <a:r>
              <a:rPr lang="en-US" sz="3467" dirty="0"/>
              <a:t>(</a:t>
            </a:r>
            <a:r>
              <a:rPr lang="en-US" sz="3467" b="1" dirty="0"/>
              <a:t>x</a:t>
            </a:r>
            <a:r>
              <a:rPr lang="en-US" sz="3467" dirty="0"/>
              <a:t>))	= (</a:t>
            </a:r>
            <a:r>
              <a:rPr lang="en-US" sz="3467" b="1" dirty="0" err="1"/>
              <a:t>x</a:t>
            </a:r>
            <a:r>
              <a:rPr lang="en-US" sz="3467" b="1" baseline="30000" dirty="0" err="1"/>
              <a:t>e</a:t>
            </a:r>
            <a:r>
              <a:rPr lang="en-US" sz="3467" dirty="0"/>
              <a:t> mod </a:t>
            </a:r>
            <a:r>
              <a:rPr lang="en-US" sz="3467" b="1" dirty="0" err="1"/>
              <a:t>pq</a:t>
            </a:r>
            <a:r>
              <a:rPr lang="en-US" sz="3467" dirty="0"/>
              <a:t>)</a:t>
            </a:r>
            <a:r>
              <a:rPr lang="en-US" sz="3467" b="1" baseline="30000" dirty="0"/>
              <a:t>d</a:t>
            </a:r>
            <a:r>
              <a:rPr lang="en-US" sz="3467" dirty="0"/>
              <a:t> mod </a:t>
            </a:r>
            <a:r>
              <a:rPr lang="en-US" sz="3467" b="1" dirty="0"/>
              <a:t>pq</a:t>
            </a:r>
            <a:br>
              <a:rPr lang="en-US" sz="3467" b="1" dirty="0"/>
            </a:br>
            <a:r>
              <a:rPr lang="en-US" sz="3467" dirty="0"/>
              <a:t>	= </a:t>
            </a:r>
            <a:r>
              <a:rPr lang="en-US" sz="3467" b="1" dirty="0" err="1"/>
              <a:t>x</a:t>
            </a:r>
            <a:r>
              <a:rPr lang="en-US" sz="3467" b="1" baseline="30000" dirty="0" err="1"/>
              <a:t>ed</a:t>
            </a:r>
            <a:r>
              <a:rPr lang="en-US" sz="3467" dirty="0"/>
              <a:t> mod </a:t>
            </a:r>
            <a:r>
              <a:rPr lang="en-US" sz="3467" b="1" dirty="0"/>
              <a:t>pq</a:t>
            </a:r>
            <a:br>
              <a:rPr lang="en-US" sz="3467" b="1" dirty="0"/>
            </a:br>
            <a:r>
              <a:rPr lang="en-US" sz="3467" b="1" dirty="0"/>
              <a:t>	</a:t>
            </a:r>
            <a:r>
              <a:rPr lang="en-US" sz="3467" dirty="0"/>
              <a:t>= </a:t>
            </a:r>
            <a:r>
              <a:rPr lang="en-US" sz="3467" b="1" dirty="0" err="1"/>
              <a:t>x</a:t>
            </a:r>
            <a:r>
              <a:rPr lang="en-US" sz="3467" b="1" baseline="30000" dirty="0" err="1"/>
              <a:t>k</a:t>
            </a:r>
            <a:r>
              <a:rPr lang="en-US" sz="3467" baseline="30000" dirty="0"/>
              <a:t>(</a:t>
            </a:r>
            <a:r>
              <a:rPr lang="en-US" sz="3467" b="1" baseline="30000" dirty="0"/>
              <a:t>p</a:t>
            </a:r>
            <a:r>
              <a:rPr lang="en-US" sz="3467" baseline="30000" dirty="0"/>
              <a:t>-1)(</a:t>
            </a:r>
            <a:r>
              <a:rPr lang="en-US" sz="3467" b="1" baseline="30000" dirty="0"/>
              <a:t>q</a:t>
            </a:r>
            <a:r>
              <a:rPr lang="en-US" sz="3467" baseline="30000" dirty="0"/>
              <a:t>-1)+1</a:t>
            </a:r>
            <a:r>
              <a:rPr lang="en-US" sz="3467" dirty="0"/>
              <a:t> mod </a:t>
            </a:r>
            <a:r>
              <a:rPr lang="en-US" sz="3467" b="1" dirty="0"/>
              <a:t>pq  </a:t>
            </a:r>
            <a:r>
              <a:rPr lang="en-US" sz="3467" dirty="0"/>
              <a:t>for some </a:t>
            </a:r>
            <a:r>
              <a:rPr lang="en-US" sz="3467" b="1" dirty="0"/>
              <a:t>k</a:t>
            </a:r>
            <a:r>
              <a:rPr lang="en-US" sz="3200" dirty="0"/>
              <a:t>      (chosen </a:t>
            </a:r>
            <a:r>
              <a:rPr lang="en-US" sz="3200" b="1" dirty="0"/>
              <a:t>ed</a:t>
            </a:r>
            <a:r>
              <a:rPr lang="en-US" sz="3200" dirty="0"/>
              <a:t> mod (</a:t>
            </a:r>
            <a:r>
              <a:rPr lang="en-US" sz="3200" b="1" dirty="0"/>
              <a:t>p</a:t>
            </a:r>
            <a:r>
              <a:rPr lang="en-US" sz="3200" dirty="0"/>
              <a:t>-1)(</a:t>
            </a:r>
            <a:r>
              <a:rPr lang="en-US" sz="3200" b="1" dirty="0"/>
              <a:t>q</a:t>
            </a:r>
            <a:r>
              <a:rPr lang="en-US" sz="3200" dirty="0"/>
              <a:t>-1) = 1)</a:t>
            </a:r>
          </a:p>
          <a:p>
            <a:pPr lvl="1">
              <a:spcBef>
                <a:spcPts val="800"/>
              </a:spcBef>
              <a:buNone/>
              <a:tabLst>
                <a:tab pos="2057349" algn="l"/>
              </a:tabLst>
            </a:pPr>
            <a:r>
              <a:rPr lang="en-US" sz="3200" dirty="0"/>
              <a:t>	</a:t>
            </a: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 mod </a:t>
            </a:r>
            <a:r>
              <a:rPr lang="en-US" sz="3467" b="1" dirty="0" err="1"/>
              <a:t>pq</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1</a:t>
            </a:r>
            <a:r>
              <a:rPr lang="en-US" sz="3467" b="1" baseline="30000" dirty="0"/>
              <a:t>k</a:t>
            </a:r>
            <a:r>
              <a:rPr lang="en-US" sz="3467" b="1" dirty="0"/>
              <a:t>x</a:t>
            </a:r>
            <a:r>
              <a:rPr lang="en-US" sz="3467" dirty="0"/>
              <a:t> mod </a:t>
            </a:r>
            <a:r>
              <a:rPr lang="en-US" sz="3467" b="1" dirty="0"/>
              <a:t>pq</a:t>
            </a:r>
            <a:br>
              <a:rPr lang="en-US" sz="3467" dirty="0"/>
            </a:br>
            <a:r>
              <a:rPr lang="en-US" sz="3467" dirty="0"/>
              <a:t>	     </a:t>
            </a:r>
            <a:r>
              <a:rPr lang="en-US" sz="3200" dirty="0">
                <a:solidFill>
                  <a:schemeClr val="bg1">
                    <a:lumMod val="75000"/>
                  </a:schemeClr>
                </a:solidFill>
              </a:rPr>
              <a:t>(because of the fact that if </a:t>
            </a:r>
            <a:r>
              <a:rPr lang="en-US" sz="3200" b="1" dirty="0">
                <a:solidFill>
                  <a:schemeClr val="bg1">
                    <a:lumMod val="75000"/>
                  </a:schemeClr>
                </a:solidFill>
              </a:rPr>
              <a:t>p</a:t>
            </a:r>
            <a:r>
              <a:rPr lang="en-US" sz="3200" dirty="0">
                <a:solidFill>
                  <a:schemeClr val="bg1">
                    <a:lumMod val="75000"/>
                  </a:schemeClr>
                </a:solidFill>
              </a:rPr>
              <a:t>,</a:t>
            </a:r>
            <a:r>
              <a:rPr lang="en-US" sz="3200" b="1" dirty="0">
                <a:solidFill>
                  <a:schemeClr val="bg1">
                    <a:lumMod val="75000"/>
                  </a:schemeClr>
                </a:solidFill>
              </a:rPr>
              <a:t>q</a:t>
            </a:r>
            <a:r>
              <a:rPr lang="en-US" sz="3200" dirty="0">
                <a:solidFill>
                  <a:schemeClr val="bg1">
                    <a:lumMod val="75000"/>
                  </a:schemeClr>
                </a:solidFill>
              </a:rPr>
              <a:t> 	      are prime, then for all 0 &lt; </a:t>
            </a:r>
            <a:r>
              <a:rPr lang="en-US" sz="3200" b="1" dirty="0">
                <a:solidFill>
                  <a:schemeClr val="bg1">
                    <a:lumMod val="75000"/>
                  </a:schemeClr>
                </a:solidFill>
              </a:rPr>
              <a:t>x </a:t>
            </a:r>
            <a:r>
              <a:rPr lang="en-US" sz="3200" dirty="0">
                <a:solidFill>
                  <a:schemeClr val="bg1">
                    <a:lumMod val="75000"/>
                  </a:schemeClr>
                </a:solidFill>
              </a:rPr>
              <a:t>&lt; </a:t>
            </a:r>
            <a:r>
              <a:rPr lang="en-US" sz="3200" b="1" dirty="0">
                <a:solidFill>
                  <a:schemeClr val="bg1">
                    <a:lumMod val="75000"/>
                  </a:schemeClr>
                </a:solidFill>
              </a:rPr>
              <a:t>N</a:t>
            </a:r>
            <a:r>
              <a:rPr lang="en-US" sz="3200" dirty="0">
                <a:solidFill>
                  <a:schemeClr val="bg1">
                    <a:lumMod val="75000"/>
                  </a:schemeClr>
                </a:solidFill>
              </a:rPr>
              <a:t>,</a:t>
            </a:r>
            <a:br>
              <a:rPr lang="en-US" sz="3200" dirty="0">
                <a:solidFill>
                  <a:schemeClr val="bg1">
                    <a:lumMod val="75000"/>
                  </a:schemeClr>
                </a:solidFill>
              </a:rPr>
            </a:br>
            <a:r>
              <a:rPr lang="en-US" sz="3200" dirty="0">
                <a:solidFill>
                  <a:schemeClr val="bg1">
                    <a:lumMod val="75000"/>
                  </a:schemeClr>
                </a:solidFill>
              </a:rPr>
              <a:t>	      </a:t>
            </a:r>
            <a:r>
              <a:rPr lang="en-US" sz="3200" b="1" dirty="0">
                <a:solidFill>
                  <a:schemeClr val="bg1">
                    <a:lumMod val="75000"/>
                  </a:schemeClr>
                </a:solidFill>
              </a:rPr>
              <a:t>x</a:t>
            </a:r>
            <a:r>
              <a:rPr lang="en-US" sz="3200" baseline="30000" dirty="0">
                <a:solidFill>
                  <a:schemeClr val="bg1">
                    <a:lumMod val="75000"/>
                  </a:schemeClr>
                </a:solidFill>
              </a:rPr>
              <a:t>(</a:t>
            </a:r>
            <a:r>
              <a:rPr lang="en-US" sz="3200" b="1" baseline="30000" dirty="0">
                <a:solidFill>
                  <a:schemeClr val="bg1">
                    <a:lumMod val="75000"/>
                  </a:schemeClr>
                </a:solidFill>
              </a:rPr>
              <a:t>p</a:t>
            </a:r>
            <a:r>
              <a:rPr lang="en-US" sz="3200" baseline="30000" dirty="0">
                <a:solidFill>
                  <a:schemeClr val="bg1">
                    <a:lumMod val="75000"/>
                  </a:schemeClr>
                </a:solidFill>
              </a:rPr>
              <a:t>-1)(</a:t>
            </a:r>
            <a:r>
              <a:rPr lang="en-US" sz="3200" b="1" baseline="30000" dirty="0">
                <a:solidFill>
                  <a:schemeClr val="bg1">
                    <a:lumMod val="75000"/>
                  </a:schemeClr>
                </a:solidFill>
              </a:rPr>
              <a:t>q</a:t>
            </a:r>
            <a:r>
              <a:rPr lang="en-US" sz="3200" baseline="30000" dirty="0">
                <a:solidFill>
                  <a:schemeClr val="bg1">
                    <a:lumMod val="75000"/>
                  </a:schemeClr>
                </a:solidFill>
              </a:rPr>
              <a:t>-1)</a:t>
            </a:r>
            <a:r>
              <a:rPr lang="en-US" sz="3200" dirty="0">
                <a:solidFill>
                  <a:schemeClr val="bg1">
                    <a:lumMod val="75000"/>
                  </a:schemeClr>
                </a:solidFill>
              </a:rPr>
              <a:t> mod </a:t>
            </a:r>
            <a:r>
              <a:rPr lang="en-US" sz="3200" b="1" dirty="0">
                <a:solidFill>
                  <a:schemeClr val="bg1">
                    <a:lumMod val="75000"/>
                  </a:schemeClr>
                </a:solidFill>
              </a:rPr>
              <a:t>pq</a:t>
            </a:r>
            <a:r>
              <a:rPr lang="en-US" sz="3200" dirty="0">
                <a:solidFill>
                  <a:schemeClr val="bg1">
                    <a:lumMod val="75000"/>
                  </a:schemeClr>
                </a:solidFill>
              </a:rPr>
              <a:t> = 1)</a:t>
            </a:r>
          </a:p>
          <a:p>
            <a:pPr lvl="1">
              <a:spcBef>
                <a:spcPts val="0"/>
              </a:spcBef>
              <a:buNone/>
              <a:tabLst>
                <a:tab pos="2057349" algn="l"/>
              </a:tabLst>
            </a:pPr>
            <a:r>
              <a:rPr lang="en-US" sz="3200" dirty="0"/>
              <a:t>	</a:t>
            </a:r>
            <a:r>
              <a:rPr lang="en-US" sz="3467" dirty="0"/>
              <a:t>	= </a:t>
            </a:r>
            <a:r>
              <a:rPr lang="en-US" sz="3467" b="1" dirty="0"/>
              <a:t>x</a:t>
            </a:r>
          </a:p>
        </p:txBody>
      </p:sp>
    </p:spTree>
    <p:extLst>
      <p:ext uri="{BB962C8B-B14F-4D97-AF65-F5344CB8AC3E}">
        <p14:creationId xmlns:p14="http://schemas.microsoft.com/office/powerpoint/2010/main" val="336920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DAF54-5214-0B4B-8E5E-7AD9EAA1CCF0}"/>
              </a:ext>
            </a:extLst>
          </p:cNvPr>
          <p:cNvSpPr>
            <a:spLocks noGrp="1"/>
          </p:cNvSpPr>
          <p:nvPr>
            <p:ph type="title"/>
          </p:nvPr>
        </p:nvSpPr>
        <p:spPr>
          <a:xfrm>
            <a:off x="838200" y="2263726"/>
            <a:ext cx="10515600" cy="1325563"/>
          </a:xfrm>
        </p:spPr>
        <p:txBody>
          <a:bodyPr/>
          <a:lstStyle/>
          <a:p>
            <a:pPr algn="ctr"/>
            <a:r>
              <a:rPr lang="en-US" dirty="0"/>
              <a:t>Public Key Infrastructure</a:t>
            </a:r>
          </a:p>
        </p:txBody>
      </p:sp>
    </p:spTree>
    <p:extLst>
      <p:ext uri="{BB962C8B-B14F-4D97-AF65-F5344CB8AC3E}">
        <p14:creationId xmlns:p14="http://schemas.microsoft.com/office/powerpoint/2010/main" val="214577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Public Keys</a:t>
            </a:r>
          </a:p>
        </p:txBody>
      </p:sp>
      <p:sp>
        <p:nvSpPr>
          <p:cNvPr id="4" name="Content Placeholder 3"/>
          <p:cNvSpPr>
            <a:spLocks noGrp="1"/>
          </p:cNvSpPr>
          <p:nvPr>
            <p:ph idx="1"/>
          </p:nvPr>
        </p:nvSpPr>
        <p:spPr/>
        <p:txBody>
          <a:bodyPr>
            <a:normAutofit/>
          </a:bodyPr>
          <a:lstStyle/>
          <a:p>
            <a:r>
              <a:rPr lang="en-US" dirty="0"/>
              <a:t>“It is crucial that the public file of enciphering keys be protected from unauthorized modification.”</a:t>
            </a:r>
          </a:p>
          <a:p>
            <a:endParaRPr lang="en-US" dirty="0"/>
          </a:p>
          <a:p>
            <a:r>
              <a:rPr lang="en-US" dirty="0"/>
              <a:t>Questions</a:t>
            </a:r>
          </a:p>
          <a:p>
            <a:pPr lvl="1"/>
            <a:r>
              <a:rPr lang="en-US" dirty="0"/>
              <a:t>Where is the public directory?</a:t>
            </a:r>
          </a:p>
          <a:p>
            <a:pPr lvl="1"/>
            <a:r>
              <a:rPr lang="en-US" dirty="0"/>
              <a:t>Who runs it?</a:t>
            </a:r>
          </a:p>
          <a:p>
            <a:pPr lvl="1"/>
            <a:r>
              <a:rPr lang="en-US" dirty="0"/>
              <a:t>How do we get access to it?</a:t>
            </a:r>
          </a:p>
          <a:p>
            <a:endParaRPr lang="en-US" dirty="0"/>
          </a:p>
          <a:p>
            <a:r>
              <a:rPr lang="en-US" dirty="0"/>
              <a:t>Partial answer: Certificates</a:t>
            </a:r>
          </a:p>
        </p:txBody>
      </p:sp>
    </p:spTree>
    <p:extLst>
      <p:ext uri="{BB962C8B-B14F-4D97-AF65-F5344CB8AC3E}">
        <p14:creationId xmlns:p14="http://schemas.microsoft.com/office/powerpoint/2010/main" val="99066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5381" y="428624"/>
            <a:ext cx="8229600" cy="5543551"/>
          </a:xfrm>
        </p:spPr>
        <p:txBody>
          <a:bodyPr>
            <a:normAutofit lnSpcReduction="10000"/>
          </a:bodyPr>
          <a:lstStyle/>
          <a:p>
            <a:pPr marL="285750" lvl="1">
              <a:spcBef>
                <a:spcPts val="1800"/>
              </a:spcBef>
              <a:buNone/>
            </a:pPr>
            <a:r>
              <a:rPr lang="en-US" b="1" dirty="0">
                <a:solidFill>
                  <a:srgbClr val="C00000"/>
                </a:solidFill>
              </a:rPr>
              <a:t>Integrity</a:t>
            </a:r>
            <a:r>
              <a:rPr lang="en-US" dirty="0">
                <a:solidFill>
                  <a:srgbClr val="C00000"/>
                </a:solidFill>
              </a:rPr>
              <a:t> </a:t>
            </a:r>
            <a:r>
              <a:rPr lang="en-US" dirty="0"/>
              <a:t>of message from Alice to Bob over an untrusted channel</a:t>
            </a:r>
          </a:p>
          <a:p>
            <a:pPr marL="285750" lvl="1">
              <a:spcBef>
                <a:spcPts val="1800"/>
              </a:spcBef>
              <a:buNone/>
            </a:pPr>
            <a:r>
              <a:rPr lang="en-US" dirty="0"/>
              <a:t>	Alice must append bits to message that only Alice (or Bob) can make</a:t>
            </a:r>
          </a:p>
          <a:p>
            <a:pPr marL="285750" lvl="1">
              <a:spcBef>
                <a:spcPts val="1800"/>
              </a:spcBef>
              <a:buNone/>
            </a:pPr>
            <a:r>
              <a:rPr lang="en-US" dirty="0"/>
              <a:t>Solution:</a:t>
            </a:r>
            <a:br>
              <a:rPr lang="en-US" dirty="0"/>
            </a:br>
            <a:r>
              <a:rPr lang="en-US" dirty="0"/>
              <a:t>Random function</a:t>
            </a:r>
          </a:p>
          <a:p>
            <a:pPr marL="285750" lvl="1">
              <a:spcBef>
                <a:spcPts val="1800"/>
              </a:spcBef>
              <a:buNone/>
            </a:pPr>
            <a:r>
              <a:rPr lang="en-US" dirty="0"/>
              <a:t>Practical solution: </a:t>
            </a:r>
          </a:p>
          <a:p>
            <a:pPr marL="285750" lvl="1">
              <a:spcBef>
                <a:spcPts val="1800"/>
              </a:spcBef>
              <a:buNone/>
            </a:pPr>
            <a:endParaRPr lang="en-US" dirty="0"/>
          </a:p>
          <a:p>
            <a:pPr marL="285750" lvl="1">
              <a:spcBef>
                <a:spcPts val="1800"/>
              </a:spcBef>
              <a:buNone/>
            </a:pPr>
            <a:br>
              <a:rPr lang="en-US" dirty="0"/>
            </a:br>
            <a:br>
              <a:rPr lang="en-US" dirty="0"/>
            </a:br>
            <a:r>
              <a:rPr lang="en-US" dirty="0"/>
              <a:t>(Hash-based) MAC</a:t>
            </a:r>
            <a:br>
              <a:rPr lang="en-US" dirty="0"/>
            </a:br>
            <a:r>
              <a:rPr lang="en-US" sz="2600" b="1" i="1" dirty="0" err="1"/>
              <a:t>f</a:t>
            </a:r>
            <a:r>
              <a:rPr lang="en-US" sz="2600" b="1" baseline="-25000" dirty="0" err="1"/>
              <a:t>k</a:t>
            </a:r>
            <a:r>
              <a:rPr lang="en-US" sz="2600" dirty="0"/>
              <a:t> is (we hope!) indistinguishable in practice from a random function, unless you know </a:t>
            </a:r>
            <a:r>
              <a:rPr lang="en-US" sz="2600" b="1" dirty="0"/>
              <a:t>k</a:t>
            </a:r>
          </a:p>
          <a:p>
            <a:pPr>
              <a:spcBef>
                <a:spcPts val="4200"/>
              </a:spcBef>
            </a:pPr>
            <a:endParaRPr lang="en-US" sz="2400" dirty="0"/>
          </a:p>
        </p:txBody>
      </p:sp>
      <p:grpSp>
        <p:nvGrpSpPr>
          <p:cNvPr id="16" name="Group 15"/>
          <p:cNvGrpSpPr/>
          <p:nvPr/>
        </p:nvGrpSpPr>
        <p:grpSpPr>
          <a:xfrm>
            <a:off x="2438400" y="3610578"/>
            <a:ext cx="7721600" cy="987854"/>
            <a:chOff x="685800" y="4749572"/>
            <a:chExt cx="5791200" cy="1317138"/>
          </a:xfrm>
        </p:grpSpPr>
        <p:grpSp>
          <p:nvGrpSpPr>
            <p:cNvPr id="3" name="Group 2"/>
            <p:cNvGrpSpPr/>
            <p:nvPr/>
          </p:nvGrpSpPr>
          <p:grpSpPr>
            <a:xfrm>
              <a:off x="685800" y="4749572"/>
              <a:ext cx="5791200" cy="1317138"/>
              <a:chOff x="990600" y="1461304"/>
              <a:chExt cx="5791200" cy="1317138"/>
            </a:xfrm>
          </p:grpSpPr>
          <p:sp>
            <p:nvSpPr>
              <p:cNvPr id="4" name="TextBox 3"/>
              <p:cNvSpPr txBox="1"/>
              <p:nvPr/>
            </p:nvSpPr>
            <p:spPr>
              <a:xfrm>
                <a:off x="1905000" y="2286000"/>
                <a:ext cx="3962400" cy="492442"/>
              </a:xfrm>
              <a:prstGeom prst="rect">
                <a:avLst/>
              </a:prstGeom>
              <a:noFill/>
            </p:spPr>
            <p:txBody>
              <a:bodyPr wrap="square" rtlCol="0">
                <a:spAutoFit/>
              </a:bodyPr>
              <a:lstStyle/>
              <a:p>
                <a:pPr algn="ctr">
                  <a:tabLst>
                    <a:tab pos="914400" algn="l"/>
                    <a:tab pos="1374775" algn="l"/>
                  </a:tabLst>
                </a:pPr>
                <a:r>
                  <a:rPr lang="en-US" dirty="0"/>
                  <a:t>e.g. </a:t>
                </a:r>
                <a:r>
                  <a:rPr lang="en-US" dirty="0">
                    <a:solidFill>
                      <a:schemeClr val="accent1"/>
                    </a:solidFill>
                  </a:rPr>
                  <a:t>“Attack at dawn”, 628369867…</a:t>
                </a:r>
              </a:p>
            </p:txBody>
          </p:sp>
          <p:sp>
            <p:nvSpPr>
              <p:cNvPr id="5" name="TextBox 4"/>
              <p:cNvSpPr txBox="1"/>
              <p:nvPr/>
            </p:nvSpPr>
            <p:spPr>
              <a:xfrm>
                <a:off x="1902338" y="1494712"/>
                <a:ext cx="1010405" cy="492442"/>
              </a:xfrm>
              <a:prstGeom prst="rect">
                <a:avLst/>
              </a:prstGeom>
              <a:noFill/>
            </p:spPr>
            <p:txBody>
              <a:bodyPr wrap="none" rtlCol="0">
                <a:spAutoFit/>
              </a:bodyPr>
              <a:lstStyle/>
              <a:p>
                <a:r>
                  <a:rPr lang="en-US" b="1" dirty="0"/>
                  <a:t>m</a:t>
                </a:r>
                <a:r>
                  <a:rPr lang="en-US" dirty="0"/>
                  <a:t>, </a:t>
                </a:r>
                <a:r>
                  <a:rPr lang="en-US" b="1" dirty="0"/>
                  <a:t>v </a:t>
                </a:r>
                <a:r>
                  <a:rPr lang="en-US" dirty="0"/>
                  <a:t>:=</a:t>
                </a:r>
                <a:r>
                  <a:rPr lang="en-US" b="1" dirty="0"/>
                  <a:t> </a:t>
                </a:r>
                <a:r>
                  <a:rPr lang="en-US" b="1" i="1" dirty="0"/>
                  <a:t>f</a:t>
                </a:r>
                <a:r>
                  <a:rPr lang="en-US" b="1" baseline="-25000" dirty="0"/>
                  <a:t>k</a:t>
                </a:r>
                <a:r>
                  <a:rPr lang="en-US" dirty="0"/>
                  <a:t>(</a:t>
                </a:r>
                <a:r>
                  <a:rPr lang="en-US" b="1" dirty="0"/>
                  <a:t>m</a:t>
                </a:r>
                <a:r>
                  <a:rPr lang="en-US" dirty="0"/>
                  <a:t>)</a:t>
                </a:r>
              </a:p>
            </p:txBody>
          </p:sp>
          <p:sp>
            <p:nvSpPr>
              <p:cNvPr id="6" name="Rectangle 5"/>
              <p:cNvSpPr/>
              <p:nvPr/>
            </p:nvSpPr>
            <p:spPr>
              <a:xfrm>
                <a:off x="60045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7" name="Straight Arrow Connector 6"/>
              <p:cNvCxnSpPr>
                <a:stCxn id="10" idx="3"/>
                <a:endCxn id="11" idx="1"/>
              </p:cNvCxnSpPr>
              <p:nvPr/>
            </p:nvCxnSpPr>
            <p:spPr>
              <a:xfrm>
                <a:off x="1752600" y="1963670"/>
                <a:ext cx="1463040" cy="58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6" idx="1"/>
              </p:cNvCxnSpPr>
              <p:nvPr/>
            </p:nvCxnSpPr>
            <p:spPr>
              <a:xfrm flipV="1">
                <a:off x="4191000" y="1963670"/>
                <a:ext cx="1813560" cy="586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574607" y="1461304"/>
                <a:ext cx="1155633" cy="492442"/>
              </a:xfrm>
              <a:prstGeom prst="rect">
                <a:avLst/>
              </a:prstGeom>
              <a:noFill/>
            </p:spPr>
            <p:txBody>
              <a:bodyPr wrap="none" rtlCol="0">
                <a:spAutoFit/>
              </a:bodyPr>
              <a:lstStyle/>
              <a:p>
                <a:pPr algn="ctr"/>
                <a:r>
                  <a:rPr lang="en-US" b="1" dirty="0"/>
                  <a:t>m′</a:t>
                </a:r>
                <a:r>
                  <a:rPr lang="en-US" dirty="0"/>
                  <a:t>, </a:t>
                </a:r>
                <a:r>
                  <a:rPr lang="en-US" b="1" dirty="0"/>
                  <a:t>v′ </a:t>
                </a:r>
                <a:r>
                  <a:rPr lang="en-US" dirty="0"/>
                  <a:t>=?</a:t>
                </a:r>
                <a:r>
                  <a:rPr lang="en-US" b="1" dirty="0"/>
                  <a:t> </a:t>
                </a:r>
                <a:r>
                  <a:rPr lang="en-US" b="1" i="1" dirty="0" err="1"/>
                  <a:t>f</a:t>
                </a:r>
                <a:r>
                  <a:rPr lang="en-US" b="1" baseline="-25000" dirty="0" err="1"/>
                  <a:t>k</a:t>
                </a:r>
                <a:r>
                  <a:rPr lang="en-US" dirty="0"/>
                  <a:t>(</a:t>
                </a:r>
                <a:r>
                  <a:rPr lang="en-US" b="1" dirty="0"/>
                  <a:t>m′</a:t>
                </a:r>
                <a:r>
                  <a:rPr lang="en-US" dirty="0"/>
                  <a:t>)</a:t>
                </a:r>
                <a:endParaRPr lang="en-US" b="1" dirty="0"/>
              </a:p>
            </p:txBody>
          </p:sp>
          <p:sp>
            <p:nvSpPr>
              <p:cNvPr id="10" name="Rectangle 9"/>
              <p:cNvSpPr/>
              <p:nvPr/>
            </p:nvSpPr>
            <p:spPr>
              <a:xfrm>
                <a:off x="9906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11" name="Rectangle 10"/>
              <p:cNvSpPr/>
              <p:nvPr/>
            </p:nvSpPr>
            <p:spPr>
              <a:xfrm>
                <a:off x="3215640" y="1740933"/>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Mallory</a:t>
                </a:r>
              </a:p>
            </p:txBody>
          </p:sp>
        </p:grpSp>
        <p:sp>
          <p:nvSpPr>
            <p:cNvPr id="14" name="TextBox 13"/>
            <p:cNvSpPr txBox="1"/>
            <p:nvPr/>
          </p:nvSpPr>
          <p:spPr>
            <a:xfrm>
              <a:off x="685800" y="4812268"/>
              <a:ext cx="221596" cy="492442"/>
            </a:xfrm>
            <a:prstGeom prst="rect">
              <a:avLst/>
            </a:prstGeom>
            <a:noFill/>
          </p:spPr>
          <p:txBody>
            <a:bodyPr wrap="none" rtlCol="0">
              <a:spAutoFit/>
            </a:bodyPr>
            <a:lstStyle/>
            <a:p>
              <a:r>
                <a:rPr lang="en-US" b="1" dirty="0"/>
                <a:t>k</a:t>
              </a:r>
            </a:p>
          </p:txBody>
        </p:sp>
        <p:sp>
          <p:nvSpPr>
            <p:cNvPr id="15" name="TextBox 14"/>
            <p:cNvSpPr txBox="1"/>
            <p:nvPr/>
          </p:nvSpPr>
          <p:spPr>
            <a:xfrm>
              <a:off x="6181726" y="4812268"/>
              <a:ext cx="221596" cy="492442"/>
            </a:xfrm>
            <a:prstGeom prst="rect">
              <a:avLst/>
            </a:prstGeom>
            <a:noFill/>
          </p:spPr>
          <p:txBody>
            <a:bodyPr wrap="none" rtlCol="0">
              <a:spAutoFit/>
            </a:bodyPr>
            <a:lstStyle/>
            <a:p>
              <a:r>
                <a:rPr lang="en-US" b="1" dirty="0"/>
                <a:t>k</a:t>
              </a:r>
            </a:p>
          </p:txBody>
        </p:sp>
      </p:grpSp>
    </p:spTree>
    <p:extLst>
      <p:ext uri="{BB962C8B-B14F-4D97-AF65-F5344CB8AC3E}">
        <p14:creationId xmlns:p14="http://schemas.microsoft.com/office/powerpoint/2010/main" val="125933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a:t>
            </a:r>
          </a:p>
        </p:txBody>
      </p:sp>
      <p:sp>
        <p:nvSpPr>
          <p:cNvPr id="3" name="Content Placeholder 2"/>
          <p:cNvSpPr>
            <a:spLocks noGrp="1"/>
          </p:cNvSpPr>
          <p:nvPr>
            <p:ph idx="1"/>
          </p:nvPr>
        </p:nvSpPr>
        <p:spPr/>
        <p:txBody>
          <a:bodyPr>
            <a:normAutofit/>
          </a:bodyPr>
          <a:lstStyle/>
          <a:p>
            <a:r>
              <a:rPr lang="en-US" u="sng" dirty="0"/>
              <a:t>Binds</a:t>
            </a:r>
            <a:r>
              <a:rPr lang="en-US" dirty="0"/>
              <a:t> an entity to a public key</a:t>
            </a:r>
          </a:p>
          <a:p>
            <a:endParaRPr lang="en-US" dirty="0"/>
          </a:p>
          <a:p>
            <a:r>
              <a:rPr lang="en-US" dirty="0"/>
              <a:t>Signed by some issuer (certification authority)</a:t>
            </a:r>
            <a:br>
              <a:rPr lang="en-US" dirty="0"/>
            </a:br>
            <a:r>
              <a:rPr lang="en-US" dirty="0"/>
              <a:t>Contains the identity of issuer </a:t>
            </a:r>
          </a:p>
          <a:p>
            <a:endParaRPr lang="en-US" dirty="0"/>
          </a:p>
          <a:p>
            <a:r>
              <a:rPr lang="en-US" dirty="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lstStyle/>
          <a:p>
            <a:r>
              <a:rPr lang="en-US" dirty="0"/>
              <a:t>People, policies, and procedures for creating, managing, storing, distributing, and revoking digital certificates based on asymmetric cryptography.</a:t>
            </a:r>
          </a:p>
          <a:p>
            <a:endParaRPr lang="en-US" dirty="0"/>
          </a:p>
          <a:p>
            <a:r>
              <a:rPr lang="en-US" dirty="0"/>
              <a:t>Questions</a:t>
            </a:r>
          </a:p>
          <a:p>
            <a:pPr lvl="1"/>
            <a:r>
              <a:rPr lang="en-US" dirty="0"/>
              <a:t>Who signs the certificate?</a:t>
            </a:r>
          </a:p>
          <a:p>
            <a:pPr lvl="1"/>
            <a:r>
              <a:rPr lang="en-US" dirty="0"/>
              <a:t>Do you trust them?</a:t>
            </a:r>
          </a:p>
          <a:p>
            <a:pPr lvl="1"/>
            <a:r>
              <a:rPr lang="en-US" dirty="0"/>
              <a:t>Are they honest, competent, etc.?</a:t>
            </a:r>
          </a:p>
        </p:txBody>
      </p:sp>
    </p:spTree>
    <p:extLst>
      <p:ext uri="{BB962C8B-B14F-4D97-AF65-F5344CB8AC3E}">
        <p14:creationId xmlns:p14="http://schemas.microsoft.com/office/powerpoint/2010/main" val="34945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normAutofit/>
          </a:bodyPr>
          <a:lstStyle/>
          <a:p>
            <a:r>
              <a:rPr lang="en-US" dirty="0"/>
              <a:t>Infrastructure to create, distribute, validate revoke certificates</a:t>
            </a:r>
          </a:p>
          <a:p>
            <a:endParaRPr lang="en-US" dirty="0"/>
          </a:p>
          <a:p>
            <a:r>
              <a:rPr lang="en-US" dirty="0"/>
              <a:t>A small number of roots hierarchically certify various entities </a:t>
            </a:r>
            <a:r>
              <a:rPr lang="en-US" b="1" dirty="0"/>
              <a:t>(“Certificate Authorities”)</a:t>
            </a:r>
          </a:p>
          <a:p>
            <a:endParaRPr lang="en-US" dirty="0"/>
          </a:p>
          <a:p>
            <a:r>
              <a:rPr lang="en-US" dirty="0"/>
              <a:t>Clients trust roots, transitively follow chain of trust from server back to root</a:t>
            </a:r>
          </a:p>
          <a:p>
            <a:endParaRPr lang="en-US" dirty="0"/>
          </a:p>
          <a:p>
            <a:r>
              <a:rPr lang="en-US" dirty="0"/>
              <a:t>Standard: X.509 (hence “the PKI”)</a:t>
            </a:r>
          </a:p>
        </p:txBody>
      </p:sp>
    </p:spTree>
    <p:extLst>
      <p:ext uri="{BB962C8B-B14F-4D97-AF65-F5344CB8AC3E}">
        <p14:creationId xmlns:p14="http://schemas.microsoft.com/office/powerpoint/2010/main" val="474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Trust Anchors</a:t>
            </a:r>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a:solidFill>
                  <a:srgbClr val="4F81BE"/>
                </a:solidFill>
              </a:rPr>
              <a:t>How does browser know Facebook’s cert was supposed to be</a:t>
            </a:r>
          </a:p>
          <a:p>
            <a:pPr marL="0" indent="0">
              <a:buNone/>
            </a:pPr>
            <a:r>
              <a:rPr lang="en-US" dirty="0">
                <a:solidFill>
                  <a:srgbClr val="4F81BE"/>
                </a:solidFill>
              </a:rPr>
              <a:t>signed by </a:t>
            </a:r>
            <a:r>
              <a:rPr lang="en-US" dirty="0" err="1">
                <a:solidFill>
                  <a:srgbClr val="4F81BE"/>
                </a:solidFill>
              </a:rPr>
              <a:t>DigiCert</a:t>
            </a:r>
            <a:r>
              <a:rPr lang="en-US" dirty="0">
                <a:solidFill>
                  <a:srgbClr val="4F81BE"/>
                </a:solidFill>
              </a:rPr>
              <a:t> and not another CA?</a:t>
            </a:r>
          </a:p>
          <a:p>
            <a:pPr marL="0" indent="0">
              <a:buNone/>
            </a:pPr>
            <a:endParaRPr lang="en-US" dirty="0">
              <a:solidFill>
                <a:srgbClr val="4F81BE"/>
              </a:solidFill>
            </a:endParaRPr>
          </a:p>
          <a:p>
            <a:pPr marL="0" indent="0">
              <a:buNone/>
            </a:pPr>
            <a:r>
              <a:rPr lang="en-US" dirty="0"/>
              <a:t>Because Facebook told it!</a:t>
            </a:r>
          </a:p>
          <a:p>
            <a:pPr marL="0" indent="0">
              <a:buNone/>
            </a:pPr>
            <a:endParaRPr lang="en-US" dirty="0"/>
          </a:p>
          <a:p>
            <a:pPr marL="0" indent="0">
              <a:buNone/>
            </a:pPr>
            <a:r>
              <a:rPr lang="en-US" dirty="0"/>
              <a:t>Oops! What if we’re talking to fake-FB and fake-FB provides a</a:t>
            </a:r>
          </a:p>
          <a:p>
            <a:pPr marL="0" indent="0">
              <a:buNone/>
            </a:pPr>
            <a:r>
              <a:rPr lang="en-US" dirty="0"/>
              <a:t>different certification authority?</a:t>
            </a:r>
          </a:p>
          <a:p>
            <a:pPr marL="0" indent="0">
              <a:buNone/>
            </a:pPr>
            <a:endParaRPr lang="en-US" dirty="0"/>
          </a:p>
          <a:p>
            <a:pPr marL="0" indent="0">
              <a:buNone/>
            </a:pPr>
            <a:r>
              <a:rPr lang="en-US" dirty="0"/>
              <a:t>Theory: user accepts only if she trusts the new CA</a:t>
            </a:r>
          </a:p>
          <a:p>
            <a:pPr marL="0" indent="0">
              <a:buNone/>
            </a:pPr>
            <a:r>
              <a:rPr lang="en-US" dirty="0"/>
              <a:t>Practice: Browser/OS comes with a list of CAs</a:t>
            </a:r>
          </a:p>
          <a:p>
            <a:pPr marL="0" indent="0">
              <a:buNone/>
            </a:pPr>
            <a:r>
              <a:rPr lang="en-US" b="1" dirty="0">
                <a:solidFill>
                  <a:srgbClr val="C00000"/>
                </a:solidFill>
              </a:rPr>
              <a:t>We’re in trouble if any </a:t>
            </a:r>
            <a:r>
              <a:rPr lang="en-US" b="1" u="sng" dirty="0">
                <a:solidFill>
                  <a:srgbClr val="C00000"/>
                </a:solidFill>
              </a:rPr>
              <a:t>one</a:t>
            </a:r>
            <a:r>
              <a:rPr lang="en-US" b="1" dirty="0">
                <a:solidFill>
                  <a:srgbClr val="C00000"/>
                </a:solidFill>
              </a:rPr>
              <a:t> is malicious!</a:t>
            </a:r>
          </a:p>
          <a:p>
            <a:pPr marL="0" indent="0">
              <a:buNone/>
            </a:pPr>
            <a:r>
              <a:rPr lang="en-US" dirty="0"/>
              <a:t>Can MITM </a:t>
            </a:r>
            <a:r>
              <a:rPr lang="en-US" u="sng" dirty="0"/>
              <a:t>any</a:t>
            </a:r>
            <a:r>
              <a:rPr lang="en-US" dirty="0"/>
              <a:t> site on the Internet</a:t>
            </a:r>
          </a:p>
        </p:txBody>
      </p:sp>
    </p:spTree>
    <p:extLst>
      <p:ext uri="{BB962C8B-B14F-4D97-AF65-F5344CB8AC3E}">
        <p14:creationId xmlns:p14="http://schemas.microsoft.com/office/powerpoint/2010/main" val="9191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3"/>
          <p:cNvSpPr>
            <a:spLocks noGrp="1"/>
          </p:cNvSpPr>
          <p:nvPr>
            <p:ph type="title"/>
          </p:nvPr>
        </p:nvSpPr>
        <p:spPr/>
        <p:txBody>
          <a:bodyPr/>
          <a:lstStyle/>
          <a:p>
            <a:r>
              <a:rPr lang="en-US" dirty="0"/>
              <a:t>Certificate Authority Hierarchy (Old)</a:t>
            </a:r>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a:latin typeface="Lucida Sans" panose="020B0602030504020204" pitchFamily="34" charset="0"/>
              </a:rPr>
              <a:t>Today: Flatter Hierarchy, Multiple Roots</a:t>
            </a:r>
          </a:p>
        </p:txBody>
      </p:sp>
    </p:spTree>
    <p:extLst>
      <p:ext uri="{BB962C8B-B14F-4D97-AF65-F5344CB8AC3E}">
        <p14:creationId xmlns:p14="http://schemas.microsoft.com/office/powerpoint/2010/main" val="51160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Nearly 200 Roots of Trust!</a:t>
            </a:r>
          </a:p>
        </p:txBody>
      </p:sp>
      <p:pic>
        <p:nvPicPr>
          <p:cNvPr id="7" name="Picture 6">
            <a:extLst>
              <a:ext uri="{FF2B5EF4-FFF2-40B4-BE49-F238E27FC236}">
                <a16:creationId xmlns:a16="http://schemas.microsoft.com/office/drawing/2014/main" id="{56D38DEF-99D0-A443-9F69-C4C8AB1E8BD1}"/>
              </a:ext>
            </a:extLst>
          </p:cNvPr>
          <p:cNvPicPr>
            <a:picLocks noChangeAspect="1"/>
          </p:cNvPicPr>
          <p:nvPr/>
        </p:nvPicPr>
        <p:blipFill>
          <a:blip r:embed="rId3"/>
          <a:stretch>
            <a:fillRect/>
          </a:stretch>
        </p:blipFill>
        <p:spPr>
          <a:xfrm>
            <a:off x="3327400" y="1511009"/>
            <a:ext cx="5537200" cy="4673600"/>
          </a:xfrm>
          <a:prstGeom prst="rect">
            <a:avLst/>
          </a:prstGeom>
        </p:spPr>
      </p:pic>
    </p:spTree>
    <p:extLst>
      <p:ext uri="{BB962C8B-B14F-4D97-AF65-F5344CB8AC3E}">
        <p14:creationId xmlns:p14="http://schemas.microsoft.com/office/powerpoint/2010/main" val="54630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Signed Certificate</a:t>
            </a:r>
          </a:p>
        </p:txBody>
      </p:sp>
      <p:pic>
        <p:nvPicPr>
          <p:cNvPr id="4" name="Picture 3">
            <a:extLst>
              <a:ext uri="{FF2B5EF4-FFF2-40B4-BE49-F238E27FC236}">
                <a16:creationId xmlns:a16="http://schemas.microsoft.com/office/drawing/2014/main" id="{FD465930-FA09-8946-A04A-2CDAF224EE39}"/>
              </a:ext>
            </a:extLst>
          </p:cNvPr>
          <p:cNvPicPr>
            <a:picLocks noChangeAspect="1"/>
          </p:cNvPicPr>
          <p:nvPr/>
        </p:nvPicPr>
        <p:blipFill>
          <a:blip r:embed="rId2"/>
          <a:stretch>
            <a:fillRect/>
          </a:stretch>
        </p:blipFill>
        <p:spPr>
          <a:xfrm>
            <a:off x="147453" y="1866900"/>
            <a:ext cx="3663301" cy="1638845"/>
          </a:xfrm>
          <a:prstGeom prst="rect">
            <a:avLst/>
          </a:prstGeom>
        </p:spPr>
      </p:pic>
      <p:pic>
        <p:nvPicPr>
          <p:cNvPr id="5" name="Picture 4">
            <a:extLst>
              <a:ext uri="{FF2B5EF4-FFF2-40B4-BE49-F238E27FC236}">
                <a16:creationId xmlns:a16="http://schemas.microsoft.com/office/drawing/2014/main" id="{1790EF44-068F-2B4C-B011-FAAE61D1672B}"/>
              </a:ext>
            </a:extLst>
          </p:cNvPr>
          <p:cNvPicPr>
            <a:picLocks noChangeAspect="1"/>
          </p:cNvPicPr>
          <p:nvPr/>
        </p:nvPicPr>
        <p:blipFill>
          <a:blip r:embed="rId3"/>
          <a:stretch>
            <a:fillRect/>
          </a:stretch>
        </p:blipFill>
        <p:spPr>
          <a:xfrm>
            <a:off x="7751253" y="0"/>
            <a:ext cx="3929449" cy="6858000"/>
          </a:xfrm>
          <a:prstGeom prst="rect">
            <a:avLst/>
          </a:prstGeom>
        </p:spPr>
      </p:pic>
      <p:pic>
        <p:nvPicPr>
          <p:cNvPr id="6" name="Picture 5">
            <a:extLst>
              <a:ext uri="{FF2B5EF4-FFF2-40B4-BE49-F238E27FC236}">
                <a16:creationId xmlns:a16="http://schemas.microsoft.com/office/drawing/2014/main" id="{B2213820-0449-FE41-9A59-13C1205BF54D}"/>
              </a:ext>
            </a:extLst>
          </p:cNvPr>
          <p:cNvPicPr>
            <a:picLocks noChangeAspect="1"/>
          </p:cNvPicPr>
          <p:nvPr/>
        </p:nvPicPr>
        <p:blipFill>
          <a:blip r:embed="rId4"/>
          <a:stretch>
            <a:fillRect/>
          </a:stretch>
        </p:blipFill>
        <p:spPr>
          <a:xfrm>
            <a:off x="3856953" y="1778794"/>
            <a:ext cx="3848100" cy="4991100"/>
          </a:xfrm>
          <a:prstGeom prst="rect">
            <a:avLst/>
          </a:prstGeom>
        </p:spPr>
      </p:pic>
    </p:spTree>
    <p:extLst>
      <p:ext uri="{BB962C8B-B14F-4D97-AF65-F5344CB8AC3E}">
        <p14:creationId xmlns:p14="http://schemas.microsoft.com/office/powerpoint/2010/main" val="104386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Two Types of Certificates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Domain Validation</a:t>
            </a:r>
          </a:p>
          <a:p>
            <a:pPr lvl="1"/>
            <a:r>
              <a:rPr lang="en-US" dirty="0"/>
              <a:t>Binding between domain name and public key</a:t>
            </a:r>
          </a:p>
          <a:p>
            <a:pPr lvl="1"/>
            <a:endParaRPr lang="en-US" dirty="0"/>
          </a:p>
          <a:p>
            <a:pPr marL="0" indent="0">
              <a:buNone/>
            </a:pPr>
            <a:r>
              <a:rPr lang="en-US" dirty="0"/>
              <a:t>Extended Validation (higher assurance)</a:t>
            </a:r>
          </a:p>
          <a:p>
            <a:pPr lvl="1"/>
            <a:r>
              <a:rPr lang="en-US" dirty="0"/>
              <a:t>Binding between company/entity name and public key</a:t>
            </a:r>
          </a:p>
        </p:txBody>
      </p:sp>
    </p:spTree>
    <p:extLst>
      <p:ext uri="{BB962C8B-B14F-4D97-AF65-F5344CB8AC3E}">
        <p14:creationId xmlns:p14="http://schemas.microsoft.com/office/powerpoint/2010/main" val="3634635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Validation Certificates</a:t>
            </a:r>
          </a:p>
        </p:txBody>
      </p:sp>
      <p:sp>
        <p:nvSpPr>
          <p:cNvPr id="3" name="Content Placeholder 2"/>
          <p:cNvSpPr>
            <a:spLocks noGrp="1"/>
          </p:cNvSpPr>
          <p:nvPr>
            <p:ph idx="1"/>
          </p:nvPr>
        </p:nvSpPr>
        <p:spPr>
          <a:xfrm>
            <a:off x="838200" y="3922845"/>
            <a:ext cx="10515600" cy="2254117"/>
          </a:xfrm>
        </p:spPr>
        <p:txBody>
          <a:bodyPr>
            <a:normAutofit/>
          </a:bodyPr>
          <a:lstStyle/>
          <a:p>
            <a:r>
              <a:rPr lang="en-US" dirty="0"/>
              <a:t>Usually Automated</a:t>
            </a:r>
          </a:p>
          <a:p>
            <a:r>
              <a:rPr lang="en-US" dirty="0"/>
              <a:t>Email-Based</a:t>
            </a:r>
          </a:p>
          <a:p>
            <a:pPr lvl="1"/>
            <a:r>
              <a:rPr lang="en-US" dirty="0"/>
              <a:t>But email is not secure!</a:t>
            </a:r>
          </a:p>
          <a:p>
            <a:pPr lvl="1"/>
            <a:r>
              <a:rPr lang="en-US" dirty="0"/>
              <a:t>Still it raises the attacker’s bar</a:t>
            </a:r>
          </a:p>
        </p:txBody>
      </p:sp>
      <p:pic>
        <p:nvPicPr>
          <p:cNvPr id="5" name="Picture 4">
            <a:extLst>
              <a:ext uri="{FF2B5EF4-FFF2-40B4-BE49-F238E27FC236}">
                <a16:creationId xmlns:a16="http://schemas.microsoft.com/office/drawing/2014/main" id="{FAE79F19-E1B2-3045-B21D-3C7E6DAD4B9C}"/>
              </a:ext>
            </a:extLst>
          </p:cNvPr>
          <p:cNvPicPr>
            <a:picLocks noChangeAspect="1"/>
          </p:cNvPicPr>
          <p:nvPr/>
        </p:nvPicPr>
        <p:blipFill>
          <a:blip r:embed="rId3"/>
          <a:stretch>
            <a:fillRect/>
          </a:stretch>
        </p:blipFill>
        <p:spPr>
          <a:xfrm>
            <a:off x="2777664" y="1358900"/>
            <a:ext cx="6134100" cy="2070100"/>
          </a:xfrm>
          <a:prstGeom prst="rect">
            <a:avLst/>
          </a:prstGeom>
        </p:spPr>
      </p:pic>
    </p:spTree>
    <p:extLst>
      <p:ext uri="{BB962C8B-B14F-4D97-AF65-F5344CB8AC3E}">
        <p14:creationId xmlns:p14="http://schemas.microsoft.com/office/powerpoint/2010/main" val="199098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Validation Certificates</a:t>
            </a:r>
          </a:p>
        </p:txBody>
      </p:sp>
      <p:pic>
        <p:nvPicPr>
          <p:cNvPr id="5" name="Picture 4">
            <a:extLst>
              <a:ext uri="{FF2B5EF4-FFF2-40B4-BE49-F238E27FC236}">
                <a16:creationId xmlns:a16="http://schemas.microsoft.com/office/drawing/2014/main" id="{7010029C-35CC-E942-B71B-2DDC7220C836}"/>
              </a:ext>
            </a:extLst>
          </p:cNvPr>
          <p:cNvPicPr>
            <a:picLocks noChangeAspect="1"/>
          </p:cNvPicPr>
          <p:nvPr/>
        </p:nvPicPr>
        <p:blipFill>
          <a:blip r:embed="rId3"/>
          <a:stretch>
            <a:fillRect/>
          </a:stretch>
        </p:blipFill>
        <p:spPr>
          <a:xfrm>
            <a:off x="2178389" y="1566558"/>
            <a:ext cx="2910142" cy="5132074"/>
          </a:xfrm>
          <a:prstGeom prst="rect">
            <a:avLst/>
          </a:prstGeom>
        </p:spPr>
      </p:pic>
      <p:pic>
        <p:nvPicPr>
          <p:cNvPr id="6" name="Picture 5">
            <a:extLst>
              <a:ext uri="{FF2B5EF4-FFF2-40B4-BE49-F238E27FC236}">
                <a16:creationId xmlns:a16="http://schemas.microsoft.com/office/drawing/2014/main" id="{EA4217D8-D69A-7948-A393-72E6B203B353}"/>
              </a:ext>
            </a:extLst>
          </p:cNvPr>
          <p:cNvPicPr>
            <a:picLocks noChangeAspect="1"/>
          </p:cNvPicPr>
          <p:nvPr/>
        </p:nvPicPr>
        <p:blipFill>
          <a:blip r:embed="rId4"/>
          <a:stretch>
            <a:fillRect/>
          </a:stretch>
        </p:blipFill>
        <p:spPr>
          <a:xfrm>
            <a:off x="5739432" y="1542432"/>
            <a:ext cx="3505200" cy="5156200"/>
          </a:xfrm>
          <a:prstGeom prst="rect">
            <a:avLst/>
          </a:prstGeom>
        </p:spPr>
      </p:pic>
    </p:spTree>
    <p:extLst>
      <p:ext uri="{BB962C8B-B14F-4D97-AF65-F5344CB8AC3E}">
        <p14:creationId xmlns:p14="http://schemas.microsoft.com/office/powerpoint/2010/main" val="11410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Encryption Game against Eve (simplified)</a:t>
            </a:r>
          </a:p>
        </p:txBody>
      </p:sp>
      <p:sp>
        <p:nvSpPr>
          <p:cNvPr id="3" name="Content Placeholder 2"/>
          <p:cNvSpPr>
            <a:spLocks noGrp="1"/>
          </p:cNvSpPr>
          <p:nvPr>
            <p:ph idx="1"/>
          </p:nvPr>
        </p:nvSpPr>
        <p:spPr>
          <a:xfrm>
            <a:off x="1981200" y="1752603"/>
            <a:ext cx="8229600" cy="5029199"/>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Encryption is secure if Eve can’t do better than random guessing</a:t>
            </a:r>
          </a:p>
          <a:p>
            <a:pPr marL="0" indent="0">
              <a:buNone/>
            </a:pPr>
            <a:r>
              <a:rPr lang="en-US" dirty="0"/>
              <a:t>	(+ negligible advantage)</a:t>
            </a:r>
          </a:p>
          <a:p>
            <a:pPr marL="0" indent="0">
              <a:buNone/>
            </a:pPr>
            <a:endParaRPr lang="en-US" dirty="0"/>
          </a:p>
          <a:p>
            <a:pPr marL="0" indent="0">
              <a:buNone/>
            </a:pPr>
            <a:r>
              <a:rPr lang="en-US" dirty="0"/>
              <a:t>Many variations of this “indistinguishability game”: </a:t>
            </a:r>
          </a:p>
          <a:p>
            <a:pPr marL="0" indent="0">
              <a:buNone/>
            </a:pPr>
            <a:r>
              <a:rPr lang="en-US" dirty="0"/>
              <a:t>	chosen-plaintext attack, chosen-ciphertext attack</a:t>
            </a:r>
          </a:p>
        </p:txBody>
      </p:sp>
      <p:sp>
        <p:nvSpPr>
          <p:cNvPr id="4" name="Rectangle 3"/>
          <p:cNvSpPr/>
          <p:nvPr/>
        </p:nvSpPr>
        <p:spPr>
          <a:xfrm>
            <a:off x="1981200" y="1570038"/>
            <a:ext cx="7486650" cy="1858962"/>
          </a:xfrm>
          <a:prstGeom prst="rect">
            <a:avLst/>
          </a:prstGeom>
          <a:solidFill>
            <a:srgbClr val="E0E9F4"/>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spcBef>
                <a:spcPct val="20000"/>
              </a:spcBef>
              <a:buClr>
                <a:prstClr val="white">
                  <a:lumMod val="65000"/>
                </a:prstClr>
              </a:buClr>
            </a:pPr>
            <a:r>
              <a:rPr lang="en-US" sz="2800" dirty="0">
                <a:solidFill>
                  <a:schemeClr val="tx1"/>
                </a:solidFill>
                <a:latin typeface="Lucida Sans" panose="020B0602030504020204" pitchFamily="34" charset="0"/>
              </a:rPr>
              <a:t>Eve chooses plaintexts x &amp; y</a:t>
            </a:r>
            <a:br>
              <a:rPr lang="en-US" sz="2800" dirty="0">
                <a:solidFill>
                  <a:schemeClr val="tx1"/>
                </a:solidFill>
                <a:latin typeface="Lucida Sans" panose="020B0602030504020204" pitchFamily="34" charset="0"/>
              </a:rPr>
            </a:br>
            <a:r>
              <a:rPr lang="en-US" sz="2800" dirty="0">
                <a:solidFill>
                  <a:schemeClr val="tx1"/>
                </a:solidFill>
                <a:latin typeface="Lucida Sans" panose="020B0602030504020204" pitchFamily="34" charset="0"/>
              </a:rPr>
              <a:t>We encrypt either x or y randomly</a:t>
            </a:r>
          </a:p>
          <a:p>
            <a:pPr lvl="0">
              <a:spcBef>
                <a:spcPct val="20000"/>
              </a:spcBef>
              <a:buClr>
                <a:prstClr val="white">
                  <a:lumMod val="65000"/>
                </a:prstClr>
              </a:buClr>
            </a:pPr>
            <a:r>
              <a:rPr lang="en-US" sz="2800" dirty="0">
                <a:solidFill>
                  <a:schemeClr val="tx1"/>
                </a:solidFill>
                <a:latin typeface="Lucida Sans" panose="020B0602030504020204" pitchFamily="34" charset="0"/>
              </a:rPr>
              <a:t>Eve guesses whether we encrypted x or y</a:t>
            </a:r>
          </a:p>
        </p:txBody>
      </p:sp>
    </p:spTree>
    <p:extLst>
      <p:ext uri="{BB962C8B-B14F-4D97-AF65-F5344CB8AC3E}">
        <p14:creationId xmlns:p14="http://schemas.microsoft.com/office/powerpoint/2010/main" val="35313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8751-0FDB-A845-9347-9B2D8E73A92C}"/>
              </a:ext>
            </a:extLst>
          </p:cNvPr>
          <p:cNvSpPr>
            <a:spLocks noGrp="1"/>
          </p:cNvSpPr>
          <p:nvPr>
            <p:ph type="title"/>
          </p:nvPr>
        </p:nvSpPr>
        <p:spPr>
          <a:xfrm>
            <a:off x="398450" y="219383"/>
            <a:ext cx="10515600" cy="1325563"/>
          </a:xfrm>
        </p:spPr>
        <p:txBody>
          <a:bodyPr/>
          <a:lstStyle/>
          <a:p>
            <a:r>
              <a:rPr lang="en-US" dirty="0"/>
              <a:t>Root of Trust</a:t>
            </a:r>
          </a:p>
        </p:txBody>
      </p:sp>
      <p:pic>
        <p:nvPicPr>
          <p:cNvPr id="4" name="Picture 3">
            <a:extLst>
              <a:ext uri="{FF2B5EF4-FFF2-40B4-BE49-F238E27FC236}">
                <a16:creationId xmlns:a16="http://schemas.microsoft.com/office/drawing/2014/main" id="{274F7B91-F736-6B45-BB74-F34C24852864}"/>
              </a:ext>
            </a:extLst>
          </p:cNvPr>
          <p:cNvPicPr>
            <a:picLocks noChangeAspect="1"/>
          </p:cNvPicPr>
          <p:nvPr/>
        </p:nvPicPr>
        <p:blipFill>
          <a:blip r:embed="rId2"/>
          <a:stretch>
            <a:fillRect/>
          </a:stretch>
        </p:blipFill>
        <p:spPr>
          <a:xfrm>
            <a:off x="295493" y="1314935"/>
            <a:ext cx="5486400" cy="4660900"/>
          </a:xfrm>
          <a:prstGeom prst="rect">
            <a:avLst/>
          </a:prstGeom>
        </p:spPr>
      </p:pic>
      <p:pic>
        <p:nvPicPr>
          <p:cNvPr id="5" name="Picture 4">
            <a:extLst>
              <a:ext uri="{FF2B5EF4-FFF2-40B4-BE49-F238E27FC236}">
                <a16:creationId xmlns:a16="http://schemas.microsoft.com/office/drawing/2014/main" id="{D20E3B07-A6E6-7140-9C42-F5C1AF409678}"/>
              </a:ext>
            </a:extLst>
          </p:cNvPr>
          <p:cNvPicPr>
            <a:picLocks noChangeAspect="1"/>
          </p:cNvPicPr>
          <p:nvPr/>
        </p:nvPicPr>
        <p:blipFill>
          <a:blip r:embed="rId3"/>
          <a:stretch>
            <a:fillRect/>
          </a:stretch>
        </p:blipFill>
        <p:spPr>
          <a:xfrm>
            <a:off x="6410109" y="1581635"/>
            <a:ext cx="3771900" cy="4127500"/>
          </a:xfrm>
          <a:prstGeom prst="rect">
            <a:avLst/>
          </a:prstGeom>
        </p:spPr>
      </p:pic>
    </p:spTree>
    <p:extLst>
      <p:ext uri="{BB962C8B-B14F-4D97-AF65-F5344CB8AC3E}">
        <p14:creationId xmlns:p14="http://schemas.microsoft.com/office/powerpoint/2010/main" val="373524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CA/Browser Forum:</a:t>
            </a:r>
            <a:br>
              <a:rPr lang="en-US" dirty="0"/>
            </a:br>
            <a:r>
              <a:rPr lang="en-US" dirty="0"/>
              <a:t>Extended Validation Guidelines</a:t>
            </a:r>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DigiNotar</a:t>
            </a:r>
            <a:r>
              <a:rPr lang="en-US" dirty="0"/>
              <a:t> Hack</a:t>
            </a:r>
          </a:p>
        </p:txBody>
      </p:sp>
      <p:sp>
        <p:nvSpPr>
          <p:cNvPr id="3" name="Content Placeholder 2"/>
          <p:cNvSpPr>
            <a:spLocks noGrp="1"/>
          </p:cNvSpPr>
          <p:nvPr>
            <p:ph idx="1"/>
          </p:nvPr>
        </p:nvSpPr>
        <p:spPr>
          <a:xfrm>
            <a:off x="609600" y="1600201"/>
            <a:ext cx="10972800" cy="4952999"/>
          </a:xfrm>
        </p:spPr>
        <p:txBody>
          <a:bodyPr>
            <a:normAutofit/>
          </a:bodyPr>
          <a:lstStyle/>
          <a:p>
            <a:r>
              <a:rPr lang="en-US" dirty="0"/>
              <a:t>Dutch CA </a:t>
            </a:r>
            <a:r>
              <a:rPr lang="en-US" dirty="0" err="1"/>
              <a:t>DigiNotar</a:t>
            </a:r>
            <a:r>
              <a:rPr lang="en-US" dirty="0"/>
              <a:t> compromised in 2010 </a:t>
            </a:r>
          </a:p>
          <a:p>
            <a:pPr lvl="1"/>
            <a:r>
              <a:rPr lang="en-US" dirty="0"/>
              <a:t>(likely by Iranian government)</a:t>
            </a:r>
          </a:p>
          <a:p>
            <a:endParaRPr lang="en-US" dirty="0"/>
          </a:p>
          <a:p>
            <a:r>
              <a:rPr lang="en-US" dirty="0"/>
              <a:t>Fake certs issued for *.</a:t>
            </a:r>
            <a:r>
              <a:rPr lang="en-US" dirty="0" err="1"/>
              <a:t>google.com</a:t>
            </a:r>
            <a:endParaRPr lang="en-US" dirty="0"/>
          </a:p>
          <a:p>
            <a:pPr lvl="1"/>
            <a:r>
              <a:rPr lang="en-US" dirty="0"/>
              <a:t>Used to MITM unknown number of Iranian users</a:t>
            </a:r>
          </a:p>
          <a:p>
            <a:endParaRPr lang="en-US" dirty="0"/>
          </a:p>
          <a:p>
            <a:r>
              <a:rPr lang="en-US" dirty="0"/>
              <a:t>One month later: problems detected by Iranian ISPs, fake cert quickly published</a:t>
            </a:r>
          </a:p>
          <a:p>
            <a:endParaRPr lang="en-US" dirty="0"/>
          </a:p>
          <a:p>
            <a:r>
              <a:rPr lang="en-US" dirty="0"/>
              <a:t>Company went out of business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3392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Getting Root CA Added to Mozilla: </a:t>
            </a:r>
            <a:r>
              <a:rPr lang="en-US" dirty="0" err="1"/>
              <a:t>Bugzilla</a:t>
            </a:r>
            <a:endParaRPr lang="en-US" dirty="0"/>
          </a:p>
        </p:txBody>
      </p:sp>
    </p:spTree>
    <p:extLst>
      <p:ext uri="{BB962C8B-B14F-4D97-AF65-F5344CB8AC3E}">
        <p14:creationId xmlns:p14="http://schemas.microsoft.com/office/powerpoint/2010/main" val="4103032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5763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Errors (https://</a:t>
            </a:r>
            <a:r>
              <a:rPr lang="en-US" dirty="0" err="1"/>
              <a:t>badssl.com</a:t>
            </a:r>
            <a:r>
              <a:rPr lang="en-US" dirty="0"/>
              <a:t>/)</a:t>
            </a:r>
          </a:p>
        </p:txBody>
      </p:sp>
      <p:sp>
        <p:nvSpPr>
          <p:cNvPr id="3" name="Content Placeholder 2"/>
          <p:cNvSpPr>
            <a:spLocks noGrp="1"/>
          </p:cNvSpPr>
          <p:nvPr>
            <p:ph idx="1"/>
          </p:nvPr>
        </p:nvSpPr>
        <p:spPr/>
        <p:txBody>
          <a:bodyPr/>
          <a:lstStyle/>
          <a:p>
            <a:r>
              <a:rPr lang="en-US" dirty="0"/>
              <a:t>Expired Certificate</a:t>
            </a:r>
          </a:p>
          <a:p>
            <a:r>
              <a:rPr lang="en-US" dirty="0"/>
              <a:t>Wrong Host</a:t>
            </a:r>
          </a:p>
          <a:p>
            <a:r>
              <a:rPr lang="en-US" dirty="0"/>
              <a:t>Self-signed Certificate</a:t>
            </a:r>
          </a:p>
          <a:p>
            <a:r>
              <a:rPr lang="en-US" dirty="0"/>
              <a:t>Untrusted Root</a:t>
            </a:r>
          </a:p>
          <a:p>
            <a:r>
              <a:rPr lang="en-US" dirty="0"/>
              <a:t>Old version of SHA-1</a:t>
            </a:r>
          </a:p>
          <a:p>
            <a:r>
              <a:rPr lang="en-US" dirty="0"/>
              <a:t>Mixed Content</a:t>
            </a:r>
          </a:p>
          <a:p>
            <a:r>
              <a:rPr lang="en-US" dirty="0"/>
              <a:t>Bad </a:t>
            </a:r>
            <a:r>
              <a:rPr lang="en-US" dirty="0" err="1"/>
              <a:t>Ciphersuites</a:t>
            </a:r>
            <a:endParaRPr lang="en-US" dirty="0"/>
          </a:p>
        </p:txBody>
      </p:sp>
    </p:spTree>
    <p:extLst>
      <p:ext uri="{BB962C8B-B14F-4D97-AF65-F5344CB8AC3E}">
        <p14:creationId xmlns:p14="http://schemas.microsoft.com/office/powerpoint/2010/main" val="3658718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12" y="381000"/>
            <a:ext cx="10515600" cy="1325563"/>
          </a:xfrm>
        </p:spPr>
        <p:txBody>
          <a:bodyPr/>
          <a:lstStyle/>
          <a:p>
            <a:r>
              <a:rPr lang="en-US" dirty="0"/>
              <a:t>Obtaining a Certificate (Server)</a:t>
            </a:r>
          </a:p>
        </p:txBody>
      </p:sp>
      <p:sp>
        <p:nvSpPr>
          <p:cNvPr id="3" name="Content Placeholder 2"/>
          <p:cNvSpPr>
            <a:spLocks noGrp="1"/>
          </p:cNvSpPr>
          <p:nvPr>
            <p:ph idx="1"/>
          </p:nvPr>
        </p:nvSpPr>
        <p:spPr>
          <a:xfrm>
            <a:off x="609600" y="1600201"/>
            <a:ext cx="10972800" cy="4876799"/>
          </a:xfrm>
        </p:spPr>
        <p:txBody>
          <a:bodyPr>
            <a:normAutofit/>
          </a:bodyPr>
          <a:lstStyle/>
          <a:p>
            <a:pPr marL="514350" indent="-514350">
              <a:buFont typeface="+mj-lt"/>
              <a:buAutoNum type="arabicPeriod"/>
            </a:pPr>
            <a:r>
              <a:rPr lang="en-US" dirty="0"/>
              <a:t>Server generates key pair, signs public key and ID info with private key</a:t>
            </a:r>
          </a:p>
          <a:p>
            <a:pPr lvl="1"/>
            <a:r>
              <a:rPr lang="en-US" dirty="0"/>
              <a:t>Proves server holds private key</a:t>
            </a:r>
          </a:p>
          <a:p>
            <a:pPr lvl="1"/>
            <a:r>
              <a:rPr lang="en-US" dirty="0"/>
              <a:t>Provides message authentication</a:t>
            </a:r>
          </a:p>
          <a:p>
            <a:pPr marL="514350" indent="-514350">
              <a:buFont typeface="+mj-lt"/>
              <a:buAutoNum type="arabicPeriod"/>
            </a:pPr>
            <a:r>
              <a:rPr lang="en-US" dirty="0"/>
              <a:t>CA verifies server’s signature</a:t>
            </a:r>
          </a:p>
          <a:p>
            <a:pPr marL="914400" lvl="1" indent="-514350"/>
            <a:r>
              <a:rPr lang="en-US" dirty="0"/>
              <a:t>Uses the server’s public key to verify itself!</a:t>
            </a:r>
          </a:p>
          <a:p>
            <a:pPr marL="914400" lvl="1" indent="-514350"/>
            <a:r>
              <a:rPr lang="en-US" dirty="0"/>
              <a:t>How does it verify it’s actually the server?</a:t>
            </a:r>
          </a:p>
          <a:p>
            <a:pPr marL="514350" indent="-514350">
              <a:buFont typeface="+mj-lt"/>
              <a:buAutoNum type="arabicPeriod"/>
            </a:pPr>
            <a:r>
              <a:rPr lang="en-US" dirty="0"/>
              <a:t>CA signs server’s public key with CA key</a:t>
            </a:r>
          </a:p>
          <a:p>
            <a:pPr marL="914400" lvl="1" indent="-514350"/>
            <a:r>
              <a:rPr lang="en-US" dirty="0"/>
              <a:t>Creates a binding</a:t>
            </a:r>
          </a:p>
          <a:p>
            <a:pPr marL="514350" indent="-514350">
              <a:buFont typeface="+mj-lt"/>
              <a:buAutoNum type="arabicPeriod"/>
            </a:pPr>
            <a:r>
              <a:rPr lang="en-US" dirty="0"/>
              <a:t>Server verifies key, ID, and CA’s signature</a:t>
            </a:r>
          </a:p>
          <a:p>
            <a:pPr marL="514350" indent="-514350">
              <a:buFont typeface="+mj-lt"/>
              <a:buAutoNum type="arabicPeriod"/>
            </a:pPr>
            <a:r>
              <a:rPr lang="en-US" dirty="0"/>
              <a:t>Server publicizes its newly obtained cert</a:t>
            </a:r>
          </a:p>
        </p:txBody>
      </p:sp>
      <p:sp>
        <p:nvSpPr>
          <p:cNvPr id="5" name="Rectangular Callout 4"/>
          <p:cNvSpPr/>
          <p:nvPr/>
        </p:nvSpPr>
        <p:spPr>
          <a:xfrm>
            <a:off x="6977244" y="2826544"/>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Lucida Sans" panose="020B0602030504020204" pitchFamily="34" charset="0"/>
              </a:rPr>
              <a:t>Punt on the hard problem</a:t>
            </a:r>
          </a:p>
        </p:txBody>
      </p:sp>
    </p:spTree>
    <p:extLst>
      <p:ext uri="{BB962C8B-B14F-4D97-AF65-F5344CB8AC3E}">
        <p14:creationId xmlns:p14="http://schemas.microsoft.com/office/powerpoint/2010/main" val="34528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solidFill>
                  <a:schemeClr val="accent1"/>
                </a:solidFill>
              </a:rPr>
              <a:t>Caesar Cipher</a:t>
            </a:r>
          </a:p>
          <a:p>
            <a:pPr marL="457200" lvl="1" indent="0">
              <a:buNone/>
            </a:pPr>
            <a:r>
              <a:rPr lang="en-US" dirty="0"/>
              <a:t>First recorded use: Julius Caesar (100-44 BC)</a:t>
            </a:r>
          </a:p>
          <a:p>
            <a:pPr marL="457200" lvl="1" indent="0">
              <a:spcBef>
                <a:spcPts val="1200"/>
              </a:spcBef>
              <a:buNone/>
            </a:pPr>
            <a:r>
              <a:rPr lang="en-US" dirty="0"/>
              <a:t>Replaces each plaintext letter with one a fixed number of places down the alphabet</a:t>
            </a:r>
          </a:p>
          <a:p>
            <a:pPr marL="457200" lvl="1" indent="0">
              <a:buNone/>
              <a:tabLst>
                <a:tab pos="2228850" algn="l"/>
              </a:tabLst>
            </a:pPr>
            <a:r>
              <a:rPr lang="en-US" sz="2600" dirty="0"/>
              <a:t>Encryption:  	</a:t>
            </a:r>
            <a:r>
              <a:rPr lang="en-US" sz="2600" b="1" dirty="0"/>
              <a:t>c</a:t>
            </a:r>
            <a:r>
              <a:rPr lang="en-US" sz="2600" b="1" baseline="-25000" dirty="0"/>
              <a:t>i</a:t>
            </a:r>
            <a:r>
              <a:rPr lang="en-US" sz="2600" dirty="0"/>
              <a:t> := (</a:t>
            </a:r>
            <a:r>
              <a:rPr lang="en-US" sz="2600" b="1" dirty="0"/>
              <a:t>p</a:t>
            </a:r>
            <a:r>
              <a:rPr lang="en-US" sz="2600" b="1" baseline="-25000" dirty="0"/>
              <a:t>i </a:t>
            </a:r>
            <a:r>
              <a:rPr lang="en-US" sz="2600" dirty="0"/>
              <a:t>+ </a:t>
            </a:r>
            <a:r>
              <a:rPr lang="en-US" sz="2600" b="1" dirty="0"/>
              <a:t>k</a:t>
            </a:r>
            <a:r>
              <a:rPr lang="en-US" sz="2600" dirty="0"/>
              <a:t>) mod 26</a:t>
            </a:r>
          </a:p>
          <a:p>
            <a:pPr marL="457200" lvl="1" indent="0">
              <a:buNone/>
              <a:tabLst>
                <a:tab pos="2228850" algn="l"/>
              </a:tabLst>
            </a:pPr>
            <a:r>
              <a:rPr lang="en-US" sz="2600" dirty="0"/>
              <a:t>Decryption:  	</a:t>
            </a:r>
            <a:r>
              <a:rPr lang="en-US" sz="2600" b="1" dirty="0"/>
              <a:t>p</a:t>
            </a:r>
            <a:r>
              <a:rPr lang="en-US" sz="2600" b="1" baseline="-25000" dirty="0"/>
              <a:t>i</a:t>
            </a:r>
            <a:r>
              <a:rPr lang="en-US" sz="2600" dirty="0"/>
              <a:t> := (</a:t>
            </a:r>
            <a:r>
              <a:rPr lang="en-US" sz="2600" b="1" dirty="0"/>
              <a:t>c</a:t>
            </a:r>
            <a:r>
              <a:rPr lang="en-US" sz="2600" b="1" baseline="-25000" dirty="0"/>
              <a:t>i </a:t>
            </a:r>
            <a:r>
              <a:rPr lang="en-US" sz="2600" dirty="0"/>
              <a:t>- </a:t>
            </a:r>
            <a:r>
              <a:rPr lang="en-US" sz="2600" b="1" dirty="0"/>
              <a:t>k</a:t>
            </a:r>
            <a:r>
              <a:rPr lang="en-US" sz="2600" dirty="0"/>
              <a:t>) mod 26</a:t>
            </a:r>
          </a:p>
          <a:p>
            <a:pPr marL="457200" lvl="1" indent="0">
              <a:spcBef>
                <a:spcPts val="2400"/>
              </a:spcBef>
              <a:buNone/>
              <a:tabLst>
                <a:tab pos="1485900" algn="l"/>
              </a:tabLst>
            </a:pPr>
            <a:r>
              <a:rPr lang="en-US" sz="2600" dirty="0"/>
              <a:t>e.g. (</a:t>
            </a:r>
            <a:r>
              <a:rPr lang="en-US" sz="2600" b="1" dirty="0"/>
              <a:t>k</a:t>
            </a:r>
            <a:r>
              <a:rPr lang="en-US" sz="2600" dirty="0"/>
              <a:t>=3):</a:t>
            </a:r>
          </a:p>
          <a:p>
            <a:pPr marL="457200" lvl="1" indent="0">
              <a:spcBef>
                <a:spcPts val="1200"/>
              </a:spcBef>
              <a:buNone/>
              <a:tabLst>
                <a:tab pos="628650" algn="l"/>
                <a:tab pos="1428750" algn="r"/>
                <a:tab pos="1600200" algn="l"/>
              </a:tabLst>
            </a:pPr>
            <a:r>
              <a:rPr lang="en-US" dirty="0"/>
              <a:t>		Plain:</a:t>
            </a:r>
            <a:r>
              <a:rPr lang="en-US" sz="2600" dirty="0"/>
              <a:t> 	</a:t>
            </a:r>
            <a:r>
              <a:rPr lang="en-US" dirty="0">
                <a:latin typeface="Consolas" pitchFamily="49" charset="0"/>
                <a:cs typeface="Consolas" pitchFamily="49" charset="0"/>
              </a:rPr>
              <a:t>ABCDEFGHIJKLMNOPQRSTUVWXYZ</a:t>
            </a:r>
          </a:p>
          <a:p>
            <a:pPr marL="457200" lvl="1" indent="0">
              <a:spcBef>
                <a:spcPts val="0"/>
              </a:spcBef>
              <a:buNone/>
              <a:tabLst>
                <a:tab pos="628650" algn="l"/>
                <a:tab pos="1428750" algn="r"/>
                <a:tab pos="1600200" algn="l"/>
              </a:tabLst>
            </a:pPr>
            <a:r>
              <a:rPr lang="en-US" dirty="0">
                <a:cs typeface="Consolas" pitchFamily="49" charset="0"/>
              </a:rPr>
              <a:t>		+Shift:	</a:t>
            </a:r>
            <a:r>
              <a:rPr lang="en-US" dirty="0">
                <a:latin typeface="Consolas" pitchFamily="49" charset="0"/>
                <a:cs typeface="Consolas" pitchFamily="49" charset="0"/>
              </a:rPr>
              <a:t>33333333333333333333333333</a:t>
            </a:r>
            <a:endParaRPr lang="en-US" dirty="0">
              <a:latin typeface="+mj-lt"/>
              <a:cs typeface="Consolas" pitchFamily="49" charset="0"/>
            </a:endParaRPr>
          </a:p>
          <a:p>
            <a:pPr marL="457200" lvl="1" indent="0">
              <a:spcBef>
                <a:spcPts val="0"/>
              </a:spcBef>
              <a:buNone/>
              <a:tabLst>
                <a:tab pos="628650" algn="l"/>
                <a:tab pos="1428750" algn="r"/>
                <a:tab pos="1600200" algn="l"/>
              </a:tabLst>
            </a:pPr>
            <a:r>
              <a:rPr lang="en-US" dirty="0">
                <a:latin typeface="+mj-lt"/>
                <a:cs typeface="Consolas" pitchFamily="49" charset="0"/>
              </a:rPr>
              <a:t>=Cipher:	</a:t>
            </a:r>
            <a:r>
              <a:rPr lang="en-US" dirty="0">
                <a:latin typeface="Consolas" pitchFamily="49" charset="0"/>
                <a:cs typeface="Consolas" pitchFamily="49" charset="0"/>
              </a:rPr>
              <a:t>	DEFGHIJKLMNOPQRSTUVWXYZABC</a:t>
            </a:r>
          </a:p>
          <a:p>
            <a:pPr marL="457200" lvl="1" indent="0">
              <a:spcBef>
                <a:spcPts val="1200"/>
              </a:spcBef>
              <a:buNone/>
              <a:tabLst>
                <a:tab pos="628650" algn="l"/>
                <a:tab pos="1428750" algn="r"/>
                <a:tab pos="1600200" algn="l"/>
                <a:tab pos="3200400" algn="l"/>
              </a:tabLst>
            </a:pPr>
            <a:r>
              <a:rPr lang="en-US" dirty="0">
                <a:latin typeface="+mj-lt"/>
                <a:cs typeface="Consolas" pitchFamily="49" charset="0"/>
              </a:rPr>
              <a:t>		Plain:	</a:t>
            </a:r>
            <a:r>
              <a:rPr lang="en-US" dirty="0">
                <a:latin typeface="Consolas" pitchFamily="49" charset="0"/>
                <a:cs typeface="Consolas" pitchFamily="49" charset="0"/>
              </a:rPr>
              <a:t>fox   go wolverines</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latin typeface="+mj-lt"/>
                <a:cs typeface="Consolas" pitchFamily="49" charset="0"/>
              </a:rPr>
              <a:t>+Key:</a:t>
            </a:r>
            <a:r>
              <a:rPr lang="en-US" dirty="0">
                <a:latin typeface="Consolas" pitchFamily="49" charset="0"/>
                <a:cs typeface="Consolas" pitchFamily="49" charset="0"/>
              </a:rPr>
              <a:t>	333   33 3333333333</a:t>
            </a:r>
            <a:br>
              <a:rPr lang="en-US" dirty="0">
                <a:latin typeface="Consolas" pitchFamily="49" charset="0"/>
                <a:cs typeface="Consolas" pitchFamily="49" charset="0"/>
              </a:rPr>
            </a:br>
            <a:r>
              <a:rPr lang="en-US" dirty="0">
                <a:latin typeface="Consolas" pitchFamily="49" charset="0"/>
                <a:cs typeface="Consolas" pitchFamily="49" charset="0"/>
              </a:rPr>
              <a:t>=</a:t>
            </a:r>
            <a:r>
              <a:rPr lang="en-US" dirty="0">
                <a:latin typeface="+mj-lt"/>
                <a:cs typeface="Consolas" pitchFamily="49" charset="0"/>
              </a:rPr>
              <a:t>Cipher:		</a:t>
            </a:r>
            <a:r>
              <a:rPr lang="en-US" dirty="0">
                <a:latin typeface="Consolas" pitchFamily="49" charset="0"/>
                <a:cs typeface="Consolas" pitchFamily="49" charset="0"/>
              </a:rPr>
              <a:t>ira   jr zroyhulqhv</a:t>
            </a:r>
          </a:p>
          <a:p>
            <a:pPr marL="0" lvl="1" indent="0">
              <a:spcBef>
                <a:spcPts val="4800"/>
              </a:spcBef>
              <a:buNone/>
              <a:tabLst>
                <a:tab pos="628650" algn="l"/>
                <a:tab pos="1485900" algn="l"/>
              </a:tabLst>
            </a:pPr>
            <a:r>
              <a:rPr lang="en-US" sz="2600" dirty="0">
                <a:solidFill>
                  <a:schemeClr val="accent5"/>
                </a:solidFill>
                <a:latin typeface="+mj-lt"/>
                <a:cs typeface="Consolas" pitchFamily="49" charset="0"/>
              </a:rPr>
              <a:t>	[Break the Caesar cipher?]</a:t>
            </a:r>
          </a:p>
        </p:txBody>
      </p:sp>
    </p:spTree>
    <p:extLst>
      <p:ext uri="{BB962C8B-B14F-4D97-AF65-F5344CB8AC3E}">
        <p14:creationId xmlns:p14="http://schemas.microsoft.com/office/powerpoint/2010/main" val="129688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B65-0863-FC40-95A6-CC11412354E2}"/>
              </a:ext>
            </a:extLst>
          </p:cNvPr>
          <p:cNvSpPr>
            <a:spLocks noGrp="1"/>
          </p:cNvSpPr>
          <p:nvPr>
            <p:ph type="title"/>
          </p:nvPr>
        </p:nvSpPr>
        <p:spPr>
          <a:xfrm>
            <a:off x="887062" y="2019422"/>
            <a:ext cx="10515600" cy="1325563"/>
          </a:xfrm>
        </p:spPr>
        <p:txBody>
          <a:bodyPr/>
          <a:lstStyle/>
          <a:p>
            <a:pPr algn="ctr"/>
            <a:r>
              <a:rPr lang="en-US" dirty="0"/>
              <a:t>Practical Challenges</a:t>
            </a:r>
          </a:p>
        </p:txBody>
      </p:sp>
    </p:spTree>
    <p:extLst>
      <p:ext uri="{BB962C8B-B14F-4D97-AF65-F5344CB8AC3E}">
        <p14:creationId xmlns:p14="http://schemas.microsoft.com/office/powerpoint/2010/main" val="144904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 / Key Pinning: Detecting MITM</a:t>
            </a:r>
          </a:p>
        </p:txBody>
      </p:sp>
      <p:sp>
        <p:nvSpPr>
          <p:cNvPr id="3" name="Content Placeholder 2"/>
          <p:cNvSpPr>
            <a:spLocks noGrp="1"/>
          </p:cNvSpPr>
          <p:nvPr>
            <p:ph idx="1"/>
          </p:nvPr>
        </p:nvSpPr>
        <p:spPr>
          <a:xfrm>
            <a:off x="457200" y="1295401"/>
            <a:ext cx="11125200" cy="1600199"/>
          </a:xfrm>
        </p:spPr>
        <p:txBody>
          <a:bodyPr>
            <a:normAutofit/>
          </a:bodyPr>
          <a:lstStyle/>
          <a:p>
            <a:r>
              <a:rPr lang="en-US" dirty="0"/>
              <a:t>Public keys rarely change</a:t>
            </a:r>
          </a:p>
          <a:p>
            <a:r>
              <a:rPr lang="en-US" dirty="0"/>
              <a:t>Alert user when change occurs</a:t>
            </a:r>
          </a:p>
          <a:p>
            <a:r>
              <a:rPr lang="en-US" dirty="0"/>
              <a:t>Variant: Check when the issuing CA has changed</a:t>
            </a:r>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Transparency</a:t>
            </a:r>
          </a:p>
        </p:txBody>
      </p:sp>
      <p:sp>
        <p:nvSpPr>
          <p:cNvPr id="3" name="Content Placeholder 2"/>
          <p:cNvSpPr>
            <a:spLocks noGrp="1"/>
          </p:cNvSpPr>
          <p:nvPr>
            <p:ph idx="1"/>
          </p:nvPr>
        </p:nvSpPr>
        <p:spPr/>
        <p:txBody>
          <a:bodyPr/>
          <a:lstStyle/>
          <a:p>
            <a:r>
              <a:rPr lang="en-US" dirty="0"/>
              <a:t>Every CA logs the certificate it issues</a:t>
            </a:r>
          </a:p>
          <a:p>
            <a:pPr lvl="1"/>
            <a:r>
              <a:rPr lang="en-US" dirty="0"/>
              <a:t>Browsers notice if two different CAs issue a certificate for some site</a:t>
            </a:r>
          </a:p>
          <a:p>
            <a:pPr lvl="1"/>
            <a:endParaRPr lang="en-US" dirty="0"/>
          </a:p>
          <a:p>
            <a:r>
              <a:rPr lang="en-US" dirty="0"/>
              <a:t>Drawback: Requires universal compliance</a:t>
            </a:r>
          </a:p>
          <a:p>
            <a:pPr lvl="1"/>
            <a:r>
              <a:rPr lang="en-US" dirty="0"/>
              <a:t>Otherwise a CA that does not participate in CT can issue bogus certificates</a:t>
            </a:r>
          </a:p>
        </p:txBody>
      </p:sp>
    </p:spTree>
    <p:extLst>
      <p:ext uri="{BB962C8B-B14F-4D97-AF65-F5344CB8AC3E}">
        <p14:creationId xmlns:p14="http://schemas.microsoft.com/office/powerpoint/2010/main" val="42515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Expiration</a:t>
            </a:r>
          </a:p>
        </p:txBody>
      </p:sp>
      <p:sp>
        <p:nvSpPr>
          <p:cNvPr id="3" name="Content Placeholder 2"/>
          <p:cNvSpPr>
            <a:spLocks noGrp="1"/>
          </p:cNvSpPr>
          <p:nvPr>
            <p:ph idx="1"/>
          </p:nvPr>
        </p:nvSpPr>
        <p:spPr/>
        <p:txBody>
          <a:bodyPr>
            <a:normAutofit/>
          </a:bodyPr>
          <a:lstStyle/>
          <a:p>
            <a:r>
              <a:rPr lang="en-US" dirty="0"/>
              <a:t>Probability of undetected compromise is high</a:t>
            </a:r>
          </a:p>
          <a:p>
            <a:pPr lvl="1"/>
            <a:r>
              <a:rPr lang="en-US" dirty="0"/>
              <a:t>(Reading has some useless mathematical exercises.)</a:t>
            </a:r>
          </a:p>
          <a:p>
            <a:endParaRPr lang="en-US" dirty="0"/>
          </a:p>
          <a:p>
            <a:r>
              <a:rPr lang="en-US" dirty="0"/>
              <a:t>Algorithms age, weaknesses are discovered</a:t>
            </a:r>
          </a:p>
          <a:p>
            <a:endParaRPr lang="en-US" dirty="0"/>
          </a:p>
          <a:p>
            <a:r>
              <a:rPr lang="en-US" dirty="0"/>
              <a:t>Eases bookkeeping with respect to revocation</a:t>
            </a:r>
          </a:p>
          <a:p>
            <a:pPr lvl="1"/>
            <a:r>
              <a:rPr lang="en-US" dirty="0"/>
              <a:t>No need to keep track of revocations for expired certificates</a:t>
            </a:r>
          </a:p>
        </p:txBody>
      </p:sp>
    </p:spTree>
    <p:extLst>
      <p:ext uri="{BB962C8B-B14F-4D97-AF65-F5344CB8AC3E}">
        <p14:creationId xmlns:p14="http://schemas.microsoft.com/office/powerpoint/2010/main" val="1774716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Revocation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Key may be lost or stolen, identity may change</a:t>
            </a:r>
          </a:p>
          <a:p>
            <a:pPr marL="0" indent="0">
              <a:buNone/>
            </a:pPr>
            <a:endParaRPr lang="en-US" dirty="0"/>
          </a:p>
          <a:p>
            <a:pPr marL="0" indent="0">
              <a:buNone/>
            </a:pPr>
            <a:r>
              <a:rPr lang="en-US" dirty="0"/>
              <a:t>e.g.: After Heartbleed, </a:t>
            </a:r>
          </a:p>
          <a:p>
            <a:pPr marL="0" indent="0">
              <a:buNone/>
            </a:pPr>
            <a:r>
              <a:rPr lang="en-US" dirty="0"/>
              <a:t>	over 80,000 certs revoked</a:t>
            </a:r>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Mechanisms for Revocation</a:t>
            </a:r>
          </a:p>
        </p:txBody>
      </p:sp>
      <p:sp>
        <p:nvSpPr>
          <p:cNvPr id="3" name="Content Placeholder 2"/>
          <p:cNvSpPr>
            <a:spLocks noGrp="1"/>
          </p:cNvSpPr>
          <p:nvPr>
            <p:ph idx="1"/>
          </p:nvPr>
        </p:nvSpPr>
        <p:spPr/>
        <p:txBody>
          <a:bodyPr>
            <a:normAutofit/>
          </a:bodyPr>
          <a:lstStyle/>
          <a:p>
            <a:r>
              <a:rPr lang="en-US" dirty="0"/>
              <a:t>Certificate Revocation List (CRL)</a:t>
            </a:r>
          </a:p>
          <a:p>
            <a:pPr lvl="1"/>
            <a:r>
              <a:rPr lang="en-US" dirty="0"/>
              <a:t>File of revoked certificates signed by the CA</a:t>
            </a:r>
          </a:p>
          <a:p>
            <a:pPr lvl="1"/>
            <a:r>
              <a:rPr lang="en-US" dirty="0"/>
              <a:t>URL of list is included in certificates</a:t>
            </a:r>
          </a:p>
          <a:p>
            <a:pPr lvl="1"/>
            <a:r>
              <a:rPr lang="en-US" dirty="0"/>
              <a:t>Includes time of next update</a:t>
            </a:r>
          </a:p>
          <a:p>
            <a:endParaRPr lang="en-US" dirty="0"/>
          </a:p>
          <a:p>
            <a:r>
              <a:rPr lang="en-US" dirty="0"/>
              <a:t>Online Certificate Status Protocol (OSCP)</a:t>
            </a:r>
          </a:p>
          <a:p>
            <a:pPr lvl="1"/>
            <a:r>
              <a:rPr lang="en-US" dirty="0"/>
              <a:t>Online check of validity</a:t>
            </a:r>
          </a:p>
          <a:p>
            <a:pPr lvl="1"/>
            <a:r>
              <a:rPr lang="en-US" dirty="0"/>
              <a:t>Reduces time to revocation</a:t>
            </a:r>
          </a:p>
          <a:p>
            <a:pPr lvl="1"/>
            <a:r>
              <a:rPr lang="en-US" dirty="0"/>
              <a:t>In practice, however, detection is often what takes time</a:t>
            </a:r>
          </a:p>
        </p:txBody>
      </p:sp>
    </p:spTree>
    <p:extLst>
      <p:ext uri="{BB962C8B-B14F-4D97-AF65-F5344CB8AC3E}">
        <p14:creationId xmlns:p14="http://schemas.microsoft.com/office/powerpoint/2010/main" val="327854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21DE7-1DC6-414F-8CD0-9556ABC9BFDC}"/>
              </a:ext>
            </a:extLst>
          </p:cNvPr>
          <p:cNvSpPr>
            <a:spLocks noGrp="1"/>
          </p:cNvSpPr>
          <p:nvPr>
            <p:ph type="title"/>
          </p:nvPr>
        </p:nvSpPr>
        <p:spPr>
          <a:xfrm>
            <a:off x="838200" y="246462"/>
            <a:ext cx="10515600" cy="1325563"/>
          </a:xfrm>
        </p:spPr>
        <p:txBody>
          <a:bodyPr/>
          <a:lstStyle/>
          <a:p>
            <a:r>
              <a:rPr lang="en-US" dirty="0"/>
              <a:t>Policy Debate: Encryption with Backdoors?</a:t>
            </a:r>
          </a:p>
        </p:txBody>
      </p:sp>
      <p:pic>
        <p:nvPicPr>
          <p:cNvPr id="7" name="Picture 6">
            <a:extLst>
              <a:ext uri="{FF2B5EF4-FFF2-40B4-BE49-F238E27FC236}">
                <a16:creationId xmlns:a16="http://schemas.microsoft.com/office/drawing/2014/main" id="{6BE7F6C7-2105-B743-9329-9D12D9DE2CDE}"/>
              </a:ext>
            </a:extLst>
          </p:cNvPr>
          <p:cNvPicPr>
            <a:picLocks noChangeAspect="1"/>
          </p:cNvPicPr>
          <p:nvPr/>
        </p:nvPicPr>
        <p:blipFill>
          <a:blip r:embed="rId2"/>
          <a:stretch>
            <a:fillRect/>
          </a:stretch>
        </p:blipFill>
        <p:spPr>
          <a:xfrm>
            <a:off x="7365030" y="1304658"/>
            <a:ext cx="3911600" cy="5016500"/>
          </a:xfrm>
          <a:prstGeom prst="rect">
            <a:avLst/>
          </a:prstGeom>
        </p:spPr>
      </p:pic>
      <p:pic>
        <p:nvPicPr>
          <p:cNvPr id="10" name="Picture 9">
            <a:extLst>
              <a:ext uri="{FF2B5EF4-FFF2-40B4-BE49-F238E27FC236}">
                <a16:creationId xmlns:a16="http://schemas.microsoft.com/office/drawing/2014/main" id="{A8FB988A-5CE2-6142-97A7-998F0B8F5AFD}"/>
              </a:ext>
            </a:extLst>
          </p:cNvPr>
          <p:cNvPicPr>
            <a:picLocks noChangeAspect="1"/>
          </p:cNvPicPr>
          <p:nvPr/>
        </p:nvPicPr>
        <p:blipFill>
          <a:blip r:embed="rId3"/>
          <a:stretch>
            <a:fillRect/>
          </a:stretch>
        </p:blipFill>
        <p:spPr>
          <a:xfrm>
            <a:off x="838200" y="1487499"/>
            <a:ext cx="5092700" cy="4762500"/>
          </a:xfrm>
          <a:prstGeom prst="rect">
            <a:avLst/>
          </a:prstGeom>
        </p:spPr>
      </p:pic>
      <p:pic>
        <p:nvPicPr>
          <p:cNvPr id="11" name="Picture 10">
            <a:extLst>
              <a:ext uri="{FF2B5EF4-FFF2-40B4-BE49-F238E27FC236}">
                <a16:creationId xmlns:a16="http://schemas.microsoft.com/office/drawing/2014/main" id="{A05D70D3-343C-D04F-AFC4-FACAF9FEE712}"/>
              </a:ext>
            </a:extLst>
          </p:cNvPr>
          <p:cNvPicPr>
            <a:picLocks noChangeAspect="1"/>
          </p:cNvPicPr>
          <p:nvPr/>
        </p:nvPicPr>
        <p:blipFill>
          <a:blip r:embed="rId4"/>
          <a:stretch>
            <a:fillRect/>
          </a:stretch>
        </p:blipFill>
        <p:spPr>
          <a:xfrm>
            <a:off x="4421636" y="3205823"/>
            <a:ext cx="1143000" cy="533400"/>
          </a:xfrm>
          <a:prstGeom prst="rect">
            <a:avLst/>
          </a:prstGeom>
        </p:spPr>
      </p:pic>
    </p:spTree>
    <p:extLst>
      <p:ext uri="{BB962C8B-B14F-4D97-AF65-F5344CB8AC3E}">
        <p14:creationId xmlns:p14="http://schemas.microsoft.com/office/powerpoint/2010/main" val="165537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7CF0F-0F2F-D445-97B6-ED36BA466122}"/>
              </a:ext>
            </a:extLst>
          </p:cNvPr>
          <p:cNvPicPr>
            <a:picLocks noChangeAspect="1"/>
          </p:cNvPicPr>
          <p:nvPr/>
        </p:nvPicPr>
        <p:blipFill>
          <a:blip r:embed="rId2"/>
          <a:stretch>
            <a:fillRect/>
          </a:stretch>
        </p:blipFill>
        <p:spPr>
          <a:xfrm>
            <a:off x="6488973" y="608485"/>
            <a:ext cx="4965700" cy="5194300"/>
          </a:xfrm>
          <a:prstGeom prst="rect">
            <a:avLst/>
          </a:prstGeom>
        </p:spPr>
      </p:pic>
      <p:pic>
        <p:nvPicPr>
          <p:cNvPr id="4" name="Picture 3">
            <a:extLst>
              <a:ext uri="{FF2B5EF4-FFF2-40B4-BE49-F238E27FC236}">
                <a16:creationId xmlns:a16="http://schemas.microsoft.com/office/drawing/2014/main" id="{64427660-AAE5-BE40-8ACB-2C8E592E6EEB}"/>
              </a:ext>
            </a:extLst>
          </p:cNvPr>
          <p:cNvPicPr>
            <a:picLocks noChangeAspect="1"/>
          </p:cNvPicPr>
          <p:nvPr/>
        </p:nvPicPr>
        <p:blipFill>
          <a:blip r:embed="rId3"/>
          <a:stretch>
            <a:fillRect/>
          </a:stretch>
        </p:blipFill>
        <p:spPr>
          <a:xfrm>
            <a:off x="503382" y="2254587"/>
            <a:ext cx="3614907" cy="3382757"/>
          </a:xfrm>
          <a:prstGeom prst="rect">
            <a:avLst/>
          </a:prstGeom>
        </p:spPr>
      </p:pic>
      <p:pic>
        <p:nvPicPr>
          <p:cNvPr id="5" name="Picture 4">
            <a:extLst>
              <a:ext uri="{FF2B5EF4-FFF2-40B4-BE49-F238E27FC236}">
                <a16:creationId xmlns:a16="http://schemas.microsoft.com/office/drawing/2014/main" id="{63447028-3D72-D04A-AA52-A3672E67C501}"/>
              </a:ext>
            </a:extLst>
          </p:cNvPr>
          <p:cNvPicPr>
            <a:picLocks noChangeAspect="1"/>
          </p:cNvPicPr>
          <p:nvPr/>
        </p:nvPicPr>
        <p:blipFill>
          <a:blip r:embed="rId4"/>
          <a:stretch>
            <a:fillRect/>
          </a:stretch>
        </p:blipFill>
        <p:spPr>
          <a:xfrm>
            <a:off x="444500" y="669464"/>
            <a:ext cx="5651500" cy="1358900"/>
          </a:xfrm>
          <a:prstGeom prst="rect">
            <a:avLst/>
          </a:prstGeom>
        </p:spPr>
      </p:pic>
    </p:spTree>
    <p:extLst>
      <p:ext uri="{BB962C8B-B14F-4D97-AF65-F5344CB8AC3E}">
        <p14:creationId xmlns:p14="http://schemas.microsoft.com/office/powerpoint/2010/main" val="31031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Caesar </a:t>
            </a:r>
            <a:r>
              <a:rPr lang="en-US" dirty="0"/>
              <a:t>cipher</a:t>
            </a:r>
          </a:p>
        </p:txBody>
      </p:sp>
      <p:pic>
        <p:nvPicPr>
          <p:cNvPr id="3074" name="Picture 2" descr="Caesar cipher left shift of 3.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52900" y="2514600"/>
            <a:ext cx="3898344" cy="219282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9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772149"/>
          </a:xfrm>
        </p:spPr>
        <p:txBody>
          <a:bodyPr>
            <a:normAutofit fontScale="92500" lnSpcReduction="10000"/>
          </a:bodyPr>
          <a:lstStyle/>
          <a:p>
            <a:r>
              <a:rPr lang="en-US" b="1" dirty="0">
                <a:solidFill>
                  <a:schemeClr val="accent1"/>
                </a:solidFill>
              </a:rPr>
              <a:t>Cryptanalysis</a:t>
            </a:r>
            <a:r>
              <a:rPr lang="en-US" dirty="0"/>
              <a:t> of the Caesar Cipher</a:t>
            </a:r>
          </a:p>
          <a:p>
            <a:pPr marL="514350" lvl="1" indent="-514350">
              <a:buNone/>
            </a:pPr>
            <a:r>
              <a:rPr lang="en-US" dirty="0"/>
              <a:t>Only 26 possible keys: </a:t>
            </a:r>
            <a:br>
              <a:rPr lang="en-US" dirty="0"/>
            </a:br>
            <a:r>
              <a:rPr lang="en-US" dirty="0"/>
              <a:t>Try every possible </a:t>
            </a:r>
            <a:r>
              <a:rPr lang="en-US" b="1" dirty="0"/>
              <a:t>k</a:t>
            </a:r>
            <a:r>
              <a:rPr lang="en-US" dirty="0"/>
              <a:t> by “</a:t>
            </a:r>
            <a:r>
              <a:rPr lang="en-US" i="1" dirty="0"/>
              <a:t>brute force”</a:t>
            </a:r>
          </a:p>
          <a:p>
            <a:pPr marL="514350" lvl="1" indent="-514350">
              <a:spcBef>
                <a:spcPts val="1200"/>
              </a:spcBef>
              <a:buNone/>
            </a:pPr>
            <a:r>
              <a:rPr lang="en-US" dirty="0"/>
              <a:t>Can a computer recognize the right one?</a:t>
            </a:r>
          </a:p>
          <a:p>
            <a:pPr marL="457200" lvl="1" indent="0">
              <a:buNone/>
            </a:pPr>
            <a:r>
              <a:rPr lang="en-US" sz="2600" dirty="0"/>
              <a:t>Use </a:t>
            </a:r>
            <a:r>
              <a:rPr lang="en-US" sz="2600" i="1" dirty="0"/>
              <a:t>frequency analysis</a:t>
            </a:r>
            <a:r>
              <a:rPr lang="en-US" sz="2600" dirty="0"/>
              <a:t>: English text has distinctive letter frequency distribution</a:t>
            </a:r>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r>
              <a:rPr lang="en-US" sz="2600" dirty="0"/>
              <a:t>Recognize with (for example) chi-square test</a:t>
            </a:r>
            <a:endParaRPr lang="en-US" i="1" dirty="0"/>
          </a:p>
          <a:p>
            <a:endParaRPr lang="en-US" dirty="0"/>
          </a:p>
        </p:txBody>
      </p:sp>
      <p:pic>
        <p:nvPicPr>
          <p:cNvPr id="3" name="Picture 2" descr="English-slf.png"/>
          <p:cNvPicPr>
            <a:picLocks noChangeAspect="1"/>
          </p:cNvPicPr>
          <p:nvPr/>
        </p:nvPicPr>
        <p:blipFill>
          <a:blip r:embed="rId3" cstate="print"/>
          <a:stretch>
            <a:fillRect/>
          </a:stretch>
        </p:blipFill>
        <p:spPr>
          <a:xfrm>
            <a:off x="1930400" y="2313486"/>
            <a:ext cx="7823200" cy="2800351"/>
          </a:xfrm>
          <a:prstGeom prst="rect">
            <a:avLst/>
          </a:prstGeom>
        </p:spPr>
      </p:pic>
      <p:sp>
        <p:nvSpPr>
          <p:cNvPr id="5" name="Rectangle 4"/>
          <p:cNvSpPr/>
          <p:nvPr/>
        </p:nvSpPr>
        <p:spPr>
          <a:xfrm>
            <a:off x="2743200" y="5029202"/>
            <a:ext cx="7010400"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75860" y="4972054"/>
            <a:ext cx="5134263" cy="507831"/>
          </a:xfrm>
          <a:prstGeom prst="rect">
            <a:avLst/>
          </a:prstGeom>
          <a:noFill/>
        </p:spPr>
        <p:txBody>
          <a:bodyPr wrap="none" rtlCol="0">
            <a:spAutoFit/>
          </a:bodyPr>
          <a:lstStyle/>
          <a:p>
            <a:r>
              <a:rPr lang="en-US" sz="2700" dirty="0">
                <a:solidFill>
                  <a:schemeClr val="accent2"/>
                </a:solidFill>
                <a:latin typeface="Consolas" pitchFamily="49" charset="0"/>
                <a:cs typeface="Consolas" pitchFamily="49" charset="0"/>
              </a:rPr>
              <a:t>A</a:t>
            </a:r>
            <a:r>
              <a:rPr lang="en-US" sz="2700" dirty="0">
                <a:solidFill>
                  <a:schemeClr val="accent1"/>
                </a:solidFill>
                <a:latin typeface="Consolas" pitchFamily="49" charset="0"/>
                <a:cs typeface="Consolas" pitchFamily="49" charset="0"/>
              </a:rPr>
              <a:t>BC</a:t>
            </a:r>
            <a:r>
              <a:rPr lang="en-US" sz="2700" dirty="0">
                <a:latin typeface="Consolas" pitchFamily="49" charset="0"/>
                <a:cs typeface="Consolas" pitchFamily="49" charset="0"/>
              </a:rPr>
              <a:t>D</a:t>
            </a:r>
            <a:r>
              <a:rPr lang="en-US" sz="2700" dirty="0">
                <a:solidFill>
                  <a:schemeClr val="accent2"/>
                </a:solidFill>
                <a:latin typeface="Consolas" pitchFamily="49" charset="0"/>
                <a:cs typeface="Consolas" pitchFamily="49" charset="0"/>
              </a:rPr>
              <a:t>E</a:t>
            </a:r>
            <a:r>
              <a:rPr lang="en-US" sz="2700" dirty="0">
                <a:solidFill>
                  <a:schemeClr val="accent1"/>
                </a:solidFill>
                <a:latin typeface="Consolas" pitchFamily="49" charset="0"/>
                <a:cs typeface="Consolas" pitchFamily="49" charset="0"/>
              </a:rPr>
              <a:t>FG</a:t>
            </a:r>
            <a:r>
              <a:rPr lang="en-US" sz="2700" dirty="0">
                <a:solidFill>
                  <a:schemeClr val="accent2"/>
                </a:solidFill>
                <a:latin typeface="Consolas" pitchFamily="49" charset="0"/>
                <a:cs typeface="Consolas" pitchFamily="49" charset="0"/>
              </a:rPr>
              <a:t>HI</a:t>
            </a:r>
            <a:r>
              <a:rPr lang="en-US" sz="2700" dirty="0">
                <a:solidFill>
                  <a:schemeClr val="accent1"/>
                </a:solidFill>
                <a:latin typeface="Consolas" pitchFamily="49" charset="0"/>
                <a:cs typeface="Consolas" pitchFamily="49" charset="0"/>
              </a:rPr>
              <a:t>JK</a:t>
            </a:r>
            <a:r>
              <a:rPr lang="en-US" sz="2700" dirty="0">
                <a:latin typeface="Consolas" pitchFamily="49" charset="0"/>
                <a:cs typeface="Consolas" pitchFamily="49" charset="0"/>
              </a:rPr>
              <a:t>L</a:t>
            </a:r>
            <a:r>
              <a:rPr lang="en-US" sz="2700" dirty="0">
                <a:solidFill>
                  <a:schemeClr val="accent1"/>
                </a:solidFill>
                <a:latin typeface="Consolas" pitchFamily="49" charset="0"/>
                <a:cs typeface="Consolas" pitchFamily="49" charset="0"/>
              </a:rPr>
              <a:t>M</a:t>
            </a:r>
            <a:r>
              <a:rPr lang="en-US" sz="2700" dirty="0">
                <a:solidFill>
                  <a:schemeClr val="accent2"/>
                </a:solidFill>
                <a:latin typeface="Consolas" pitchFamily="49" charset="0"/>
                <a:cs typeface="Consolas" pitchFamily="49" charset="0"/>
              </a:rPr>
              <a:t>NO</a:t>
            </a:r>
            <a:r>
              <a:rPr lang="en-US" sz="2700" dirty="0">
                <a:solidFill>
                  <a:schemeClr val="accent1"/>
                </a:solidFill>
                <a:latin typeface="Consolas" pitchFamily="49" charset="0"/>
                <a:cs typeface="Consolas" pitchFamily="49" charset="0"/>
              </a:rPr>
              <a:t>PQ</a:t>
            </a:r>
            <a:r>
              <a:rPr lang="en-US" sz="2700" dirty="0">
                <a:solidFill>
                  <a:schemeClr val="accent2"/>
                </a:solidFill>
                <a:latin typeface="Consolas" pitchFamily="49" charset="0"/>
                <a:cs typeface="Consolas" pitchFamily="49" charset="0"/>
              </a:rPr>
              <a:t>RST</a:t>
            </a:r>
            <a:r>
              <a:rPr lang="en-US" sz="2700" dirty="0">
                <a:latin typeface="Consolas" pitchFamily="49" charset="0"/>
                <a:cs typeface="Consolas" pitchFamily="49" charset="0"/>
              </a:rPr>
              <a:t>U</a:t>
            </a:r>
            <a:r>
              <a:rPr lang="en-US" sz="2700" dirty="0">
                <a:solidFill>
                  <a:schemeClr val="accent1"/>
                </a:solidFill>
                <a:latin typeface="Consolas" pitchFamily="49" charset="0"/>
                <a:cs typeface="Consolas" pitchFamily="49" charset="0"/>
              </a:rPr>
              <a:t>VWXYZ</a:t>
            </a:r>
          </a:p>
        </p:txBody>
      </p:sp>
    </p:spTree>
    <p:extLst>
      <p:ext uri="{BB962C8B-B14F-4D97-AF65-F5344CB8AC3E}">
        <p14:creationId xmlns:p14="http://schemas.microsoft.com/office/powerpoint/2010/main" val="58138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5387</Words>
  <Application>Microsoft Macintosh PowerPoint</Application>
  <PresentationFormat>Widescreen</PresentationFormat>
  <Paragraphs>730</Paragraphs>
  <Slides>77</Slides>
  <Notes>55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Lucida Sans</vt:lpstr>
      <vt:lpstr>Office Theme</vt:lpstr>
      <vt:lpstr>Cryptography and Key Management</vt:lpstr>
      <vt:lpstr>Alice wants to send Bob a message</vt:lpstr>
      <vt:lpstr>Alice Wants to Send Bob a Message</vt:lpstr>
      <vt:lpstr>PowerPoint Presentation</vt:lpstr>
      <vt:lpstr>PowerPoint Presentation</vt:lpstr>
      <vt:lpstr>Encryption Game against Eve (simplified)</vt:lpstr>
      <vt:lpstr>PowerPoint Presentation</vt:lpstr>
      <vt:lpstr>History: Caesar cipher</vt:lpstr>
      <vt:lpstr>PowerPoint Presentation</vt:lpstr>
      <vt:lpstr>PowerPoint Presentation</vt:lpstr>
      <vt:lpstr>Enigma Machine</vt:lpstr>
      <vt:lpstr>PowerPoint Presentation</vt:lpstr>
      <vt:lpstr>Can’t Ever Reuse the Key</vt:lpstr>
      <vt:lpstr>Need a Really Long Key</vt:lpstr>
      <vt:lpstr>One-time Pad + PRG = Stream Cipher</vt:lpstr>
      <vt:lpstr>PowerPoint Presentation</vt:lpstr>
      <vt:lpstr>PowerPoint Presentation</vt:lpstr>
      <vt:lpstr>Key Management</vt:lpstr>
      <vt:lpstr>What Happens with N People?</vt:lpstr>
      <vt:lpstr>PowerPoint Presentation</vt:lpstr>
      <vt:lpstr>1976: Diffie-Hellman Key Exchange</vt:lpstr>
      <vt:lpstr>PowerPoint Presentation</vt:lpstr>
      <vt:lpstr>Multiplicative Groups</vt:lpstr>
      <vt:lpstr>Practice: Integers Mod 7</vt:lpstr>
      <vt:lpstr>PowerPoint Presentation</vt:lpstr>
      <vt:lpstr>PowerPoint Presentation</vt:lpstr>
      <vt:lpstr>PowerPoint Presentation</vt:lpstr>
      <vt:lpstr>Review: Symmetric Cryptography</vt:lpstr>
      <vt:lpstr>Public Key Cryptography</vt:lpstr>
      <vt:lpstr>PowerPoint Presentation</vt:lpstr>
      <vt:lpstr>Asymmetric Cryptography</vt:lpstr>
      <vt:lpstr>Two Use Cases</vt:lpstr>
      <vt:lpstr>PowerPoint Presentation</vt:lpstr>
      <vt:lpstr>PowerPoint Presentation</vt:lpstr>
      <vt:lpstr>PowerPoint Presentation</vt:lpstr>
      <vt:lpstr>PowerPoint Presentation</vt:lpstr>
      <vt:lpstr>PowerPoint Presentation</vt:lpstr>
      <vt:lpstr>What Public Key Crypto Is Not</vt:lpstr>
      <vt:lpstr>GCHQ, 1973:  Invented public-key crypto in secret</vt:lpstr>
      <vt:lpstr>1978: RSA signatures and encryption</vt:lpstr>
      <vt:lpstr>RSA: Rivest, Shamir, Adleman</vt:lpstr>
      <vt:lpstr>Inverse of Modular Exponentiation?</vt:lpstr>
      <vt:lpstr>First Try at Asymmetric Encryption</vt:lpstr>
      <vt:lpstr>Bad News: Finding Reciprocal of e mod p-1 is Easy</vt:lpstr>
      <vt:lpstr>RSA Public Key Encryption</vt:lpstr>
      <vt:lpstr>How to Make Modular Exponentiation Fast</vt:lpstr>
      <vt:lpstr>PowerPoint Presentation</vt:lpstr>
      <vt:lpstr>Public Key Infrastructure</vt:lpstr>
      <vt:lpstr>Public Keys</vt:lpstr>
      <vt:lpstr>Certificate</vt:lpstr>
      <vt:lpstr>Public Key Infrastructure</vt:lpstr>
      <vt:lpstr>Public Key Infrastructure</vt:lpstr>
      <vt:lpstr>Problem: Trust Anchors</vt:lpstr>
      <vt:lpstr>Certificate Authority Hierarchy (Old)</vt:lpstr>
      <vt:lpstr>Nearly 200 Roots of Trust!</vt:lpstr>
      <vt:lpstr>Example of Signed Certificate</vt:lpstr>
      <vt:lpstr>Web: Two Types of Certificates</vt:lpstr>
      <vt:lpstr>Domain Validation Certificates</vt:lpstr>
      <vt:lpstr>Extended Validation Certificates</vt:lpstr>
      <vt:lpstr>Root of Trust</vt:lpstr>
      <vt:lpstr>CA/Browser Forum: Extended Validation Guidelines</vt:lpstr>
      <vt:lpstr>DigiNotar Hack</vt:lpstr>
      <vt:lpstr>Getting Root CA Added to Mozilla: Bugzilla</vt:lpstr>
      <vt:lpstr>PowerPoint Presentation</vt:lpstr>
      <vt:lpstr>PowerPoint Presentation</vt:lpstr>
      <vt:lpstr>PowerPoint Presentation</vt:lpstr>
      <vt:lpstr>PowerPoint Presentation</vt:lpstr>
      <vt:lpstr>SSL Errors (https://badssl.com/)</vt:lpstr>
      <vt:lpstr>Obtaining a Certificate (Server)</vt:lpstr>
      <vt:lpstr>Practical Challenges</vt:lpstr>
      <vt:lpstr>Certificate / Key Pinning: Detecting MITM</vt:lpstr>
      <vt:lpstr>Certificate Transparency</vt:lpstr>
      <vt:lpstr>Certificate Expiration</vt:lpstr>
      <vt:lpstr>Certificate Revocation</vt:lpstr>
      <vt:lpstr>Two Mechanisms for Revocation</vt:lpstr>
      <vt:lpstr>Policy Debate: Encryption with Backdoors?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58</cp:revision>
  <dcterms:created xsi:type="dcterms:W3CDTF">2022-01-19T16:12:04Z</dcterms:created>
  <dcterms:modified xsi:type="dcterms:W3CDTF">2022-01-19T22:46:25Z</dcterms:modified>
</cp:coreProperties>
</file>